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1"/>
  </p:notesMasterIdLst>
  <p:sldIdLst>
    <p:sldId id="624" r:id="rId2"/>
    <p:sldId id="810" r:id="rId3"/>
    <p:sldId id="811" r:id="rId4"/>
    <p:sldId id="733" r:id="rId5"/>
    <p:sldId id="827" r:id="rId6"/>
    <p:sldId id="808" r:id="rId7"/>
    <p:sldId id="807" r:id="rId8"/>
    <p:sldId id="828" r:id="rId9"/>
    <p:sldId id="829" r:id="rId10"/>
    <p:sldId id="837" r:id="rId11"/>
    <p:sldId id="838" r:id="rId12"/>
    <p:sldId id="832" r:id="rId13"/>
    <p:sldId id="830" r:id="rId14"/>
    <p:sldId id="831" r:id="rId15"/>
    <p:sldId id="833" r:id="rId16"/>
    <p:sldId id="834" r:id="rId17"/>
    <p:sldId id="835" r:id="rId18"/>
    <p:sldId id="836" r:id="rId19"/>
    <p:sldId id="839" r:id="rId20"/>
    <p:sldId id="793" r:id="rId21"/>
    <p:sldId id="795" r:id="rId22"/>
    <p:sldId id="796" r:id="rId23"/>
    <p:sldId id="797" r:id="rId24"/>
    <p:sldId id="798" r:id="rId25"/>
    <p:sldId id="799" r:id="rId26"/>
    <p:sldId id="800" r:id="rId27"/>
    <p:sldId id="801" r:id="rId28"/>
    <p:sldId id="787" r:id="rId29"/>
    <p:sldId id="788" r:id="rId30"/>
  </p:sldIdLst>
  <p:sldSz cx="12192000" cy="6858000"/>
  <p:notesSz cx="6858000" cy="9144000"/>
  <p:embeddedFontLst>
    <p:embeddedFont>
      <p:font typeface="ADLaM Display" panose="02010000000000000000" pitchFamily="2" charset="0"/>
      <p:regular r:id="rId32"/>
    </p:embeddedFont>
    <p:embeddedFont>
      <p:font typeface="jf open 粉圓 2.0" panose="020B0000000000000000" pitchFamily="34" charset="-120"/>
      <p:regular r:id="rId33"/>
    </p:embeddedFont>
    <p:embeddedFont>
      <p:font typeface="微軟正黑體" panose="020B0604030504040204" pitchFamily="34" charset="-120"/>
      <p:regular r:id="rId34"/>
      <p:bold r:id="rId35"/>
    </p:embeddedFont>
    <p:embeddedFont>
      <p:font typeface="獅尾繁中黑體-Black" panose="020B0500000000000000" pitchFamily="34" charset="-120"/>
      <p:bold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171"/>
    <a:srgbClr val="7CB2F4"/>
    <a:srgbClr val="FCD574"/>
    <a:srgbClr val="F1FF71"/>
    <a:srgbClr val="8BC4E0"/>
    <a:srgbClr val="97BE49"/>
    <a:srgbClr val="EED1AB"/>
    <a:srgbClr val="7C60C6"/>
    <a:srgbClr val="70DEC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FA5DF0-33D5-411A-8234-4E59DEB1F9C1}" v="151" dt="2026-03-25T21:50:00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4" autoAdjust="0"/>
    <p:restoredTop sz="94677"/>
  </p:normalViewPr>
  <p:slideViewPr>
    <p:cSldViewPr snapToGrid="0">
      <p:cViewPr varScale="1">
        <p:scale>
          <a:sx n="104" d="100"/>
          <a:sy n="104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31E3-6A84-C142-9A82-21FDE1A21B1A}" type="datetimeFigureOut">
              <a:rPr kumimoji="1" lang="zh-TW" altLang="en-US" smtClean="0"/>
              <a:t>2026/4/23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73620-A078-114D-AF35-8552985588B5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42748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30654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你們現在不是沒做，而是大多已經做到 </a:t>
            </a:r>
            <a:r>
              <a:rPr lang="en-US" altLang="zh-TW" dirty="0"/>
              <a:t>80%</a:t>
            </a:r>
            <a:r>
              <a:rPr lang="zh-TW" altLang="en-US" dirty="0"/>
              <a:t>。</a:t>
            </a:r>
            <a:br>
              <a:rPr lang="zh-TW" altLang="en-US" dirty="0"/>
            </a:br>
            <a:r>
              <a:rPr lang="zh-TW" altLang="en-US" dirty="0"/>
              <a:t>這時候最重要的，不是重做一份新的，而是找出最後 </a:t>
            </a:r>
            <a:r>
              <a:rPr lang="en-US" altLang="zh-TW" dirty="0"/>
              <a:t>20% </a:t>
            </a:r>
            <a:r>
              <a:rPr lang="zh-TW" altLang="en-US" dirty="0"/>
              <a:t>最影響分數的地方。</a:t>
            </a:r>
            <a:br>
              <a:rPr lang="zh-TW" altLang="en-US" dirty="0"/>
            </a:br>
            <a:r>
              <a:rPr lang="zh-TW" altLang="en-US" dirty="0"/>
              <a:t>今天我會教你們怎麼用 </a:t>
            </a:r>
            <a:r>
              <a:rPr lang="en-US" altLang="zh-TW" dirty="0"/>
              <a:t>AI</a:t>
            </a:r>
            <a:r>
              <a:rPr lang="zh-TW" altLang="en-US" dirty="0"/>
              <a:t>，幫你們把研究計畫修得更完整、更清楚、更像一份正式提案。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71133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不要直接全部照抄，要先看 </a:t>
            </a:r>
            <a:r>
              <a:rPr lang="en-US" altLang="zh-TW" dirty="0"/>
              <a:t>AI </a:t>
            </a:r>
            <a:r>
              <a:rPr lang="zh-TW" altLang="en-US" dirty="0"/>
              <a:t>補的內容有沒有真的符合自己的研究題目。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70211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ED969-FD64-7333-7AC3-4C8746BD8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5F67553-41AA-FB1C-8CEF-FFE95943A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3E8AB91-507E-0ECE-8332-EE080E6D3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不要直接全部照抄，要先看 </a:t>
            </a:r>
            <a:r>
              <a:rPr lang="en-US" altLang="zh-TW" dirty="0"/>
              <a:t>AI </a:t>
            </a:r>
            <a:r>
              <a:rPr lang="zh-TW" altLang="en-US" dirty="0"/>
              <a:t>補的內容有沒有真的符合自己的研究題目。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22134F-7CBE-9C7D-0A84-B87899BEA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02371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先有「架構」比先追求「美化」更重要。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8966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簡報不是 </a:t>
            </a:r>
            <a:r>
              <a:rPr lang="en-US" altLang="zh-TW" dirty="0"/>
              <a:t>paper </a:t>
            </a:r>
            <a:r>
              <a:rPr lang="zh-TW" altLang="en-US" dirty="0"/>
              <a:t>搬上去，而是把 </a:t>
            </a:r>
            <a:r>
              <a:rPr lang="en-US" altLang="zh-TW" dirty="0"/>
              <a:t>paper </a:t>
            </a:r>
            <a:r>
              <a:rPr lang="zh-TW" altLang="en-US" dirty="0"/>
              <a:t>重新整理成觀眾聽得懂的版本。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34853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0D201-F284-27CD-D214-854EC3D3A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E8EC00B-A0D0-9808-B99A-7BF993F2E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F6CB1F5-6298-7E5C-BE20-DDC417305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這不是叫 </a:t>
            </a:r>
            <a:r>
              <a:rPr lang="en-US" altLang="zh-TW" dirty="0"/>
              <a:t>AI </a:t>
            </a:r>
            <a:r>
              <a:rPr lang="zh-TW" altLang="en-US" dirty="0"/>
              <a:t>代講，而是幫你先生成一個「可練習的版本」。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BF925E0-4EF1-AF48-CA57-26A3289590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3620-A078-114D-AF35-8552985588B5}" type="slidenum">
              <a:rPr kumimoji="1" lang="zh-TW" altLang="en-US" smtClean="0"/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4144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12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DLaM Display" panose="020F0502020204030204" pitchFamily="2" charset="0"/>
                <a:cs typeface="ADLaM Display" panose="020F0502020204030204" pitchFamily="2" charset="0"/>
              </a:defRPr>
            </a:lvl1pPr>
          </a:lstStyle>
          <a:p>
            <a:r>
              <a:rPr lang="en-US" altLang="zh-TW" dirty="0">
                <a:ea typeface="ADLaM Display" panose="020F0502020204030204" pitchFamily="2" charset="0"/>
              </a:rPr>
              <a:t>https://gogoplus.net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677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6D00D7-CCB4-2BA3-233D-8096A74D859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tx1">
                    <a:tint val="75000"/>
                  </a:schemeClr>
                </a:solidFill>
                <a:latin typeface="ADLaM Display" panose="020F0502020204030204" pitchFamily="2" charset="0"/>
                <a:ea typeface="+mn-ea"/>
                <a:cs typeface="ADLaM Display" panose="020F0502020204030204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ea typeface="ADLaM Display" panose="020F0502020204030204" pitchFamily="2" charset="0"/>
              </a:rPr>
              <a:t>https://gogoplus.net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44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257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44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72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246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08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77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0806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204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92556-C6EA-4A79-9621-35B854977E28}" type="datetimeFigureOut">
              <a:rPr lang="zh-TW" altLang="en-US" smtClean="0"/>
              <a:t>2026/4/23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73813-EB31-4625-B12C-531C8E408B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3241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gpt.com/share/69e9351e-5e80-83a9-b85e-14f7bf35b12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0A717588-3A76-8A00-A30B-F5E2C6D94D0B}"/>
              </a:ext>
            </a:extLst>
          </p:cNvPr>
          <p:cNvSpPr txBox="1"/>
          <p:nvPr/>
        </p:nvSpPr>
        <p:spPr>
          <a:xfrm>
            <a:off x="73235" y="6457890"/>
            <a:ext cx="4141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Youtube</a:t>
            </a:r>
            <a:r>
              <a:rPr lang="zh-TW" altLang="en-US" sz="20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頻道： </a:t>
            </a:r>
            <a:r>
              <a:rPr lang="zh-TW" altLang="en-US" sz="2000" dirty="0">
                <a:solidFill>
                  <a:srgbClr val="FFFF00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無遠弗屆教學教室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A1C9EE3-98A9-4F7C-931A-5999DEDD3044}"/>
              </a:ext>
            </a:extLst>
          </p:cNvPr>
          <p:cNvSpPr txBox="1"/>
          <p:nvPr/>
        </p:nvSpPr>
        <p:spPr>
          <a:xfrm>
            <a:off x="2036421" y="4403043"/>
            <a:ext cx="8702289" cy="98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altLang="zh-TW" sz="54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AI </a:t>
            </a:r>
            <a:r>
              <a:rPr lang="zh-TW" altLang="zh-TW" sz="54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賦能</a:t>
            </a:r>
            <a:r>
              <a:rPr lang="zh-TW" altLang="en-US" sz="5400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  <a:cs typeface="+mj-cs"/>
              </a:rPr>
              <a:t>學業</a:t>
            </a:r>
            <a:endParaRPr lang="zh-TW" altLang="zh-TW" sz="5400" dirty="0">
              <a:latin typeface="獅尾繁中黑體-Black" panose="020B0500000000000000" pitchFamily="34" charset="-120"/>
              <a:ea typeface="獅尾繁中黑體-Black"/>
              <a:cs typeface="+mj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7BF7F6F-B3D2-6BDA-BF4E-CF25610FC97B}"/>
              </a:ext>
            </a:extLst>
          </p:cNvPr>
          <p:cNvSpPr txBox="1"/>
          <p:nvPr/>
        </p:nvSpPr>
        <p:spPr>
          <a:xfrm>
            <a:off x="1543336" y="5266010"/>
            <a:ext cx="8909590" cy="688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altLang="zh-TW" sz="3600" dirty="0">
                <a:solidFill>
                  <a:srgbClr val="E8EAED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AI</a:t>
            </a:r>
            <a:r>
              <a:rPr lang="zh-TW" altLang="zh-TW" sz="3600" dirty="0">
                <a:solidFill>
                  <a:srgbClr val="E8EAED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不是衝擊而是你的</a:t>
            </a:r>
            <a:r>
              <a:rPr lang="zh-TW" altLang="en-US" sz="3600" dirty="0">
                <a:solidFill>
                  <a:srgbClr val="E8EAED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學業</a:t>
            </a:r>
            <a:r>
              <a:rPr lang="zh-TW" altLang="zh-TW" sz="3600" dirty="0">
                <a:solidFill>
                  <a:srgbClr val="E8EAED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與生活</a:t>
            </a:r>
            <a:r>
              <a:rPr lang="zh-TW" altLang="zh-TW" sz="3600" dirty="0">
                <a:solidFill>
                  <a:srgbClr val="7CB2F4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互補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AF978E2A-3744-DE6C-79CF-956C056A483E}"/>
              </a:ext>
            </a:extLst>
          </p:cNvPr>
          <p:cNvCxnSpPr/>
          <p:nvPr/>
        </p:nvCxnSpPr>
        <p:spPr>
          <a:xfrm>
            <a:off x="2036421" y="5306737"/>
            <a:ext cx="82605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>
            <a:extLst>
              <a:ext uri="{FF2B5EF4-FFF2-40B4-BE49-F238E27FC236}">
                <a16:creationId xmlns:a16="http://schemas.microsoft.com/office/drawing/2014/main" id="{301A5801-E6F5-F957-C015-963C0D1C7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5" b="1678"/>
          <a:stretch>
            <a:fillRect/>
          </a:stretch>
        </p:blipFill>
        <p:spPr>
          <a:xfrm>
            <a:off x="182787" y="506800"/>
            <a:ext cx="2827865" cy="373189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B2DFC6EC-DC22-8EF5-631B-F5D1F3411E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2260"/>
          <a:stretch>
            <a:fillRect/>
          </a:stretch>
        </p:blipFill>
        <p:spPr>
          <a:xfrm>
            <a:off x="3180760" y="506800"/>
            <a:ext cx="2827865" cy="373189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154F7C6-E3AA-DBC6-570A-407DCFF898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" r="1" b="3669"/>
          <a:stretch>
            <a:fillRect/>
          </a:stretch>
        </p:blipFill>
        <p:spPr>
          <a:xfrm>
            <a:off x="6178733" y="506800"/>
            <a:ext cx="2827865" cy="373189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353429B6-A495-869E-9340-AF65F85C9E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963"/>
          <a:stretch>
            <a:fillRect/>
          </a:stretch>
        </p:blipFill>
        <p:spPr>
          <a:xfrm>
            <a:off x="9176706" y="506800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0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66BE-9C84-6F68-6A5C-2F65F5E11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3DC0E7-6539-4377-EFE2-B1F0C15C9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75" y="2295137"/>
            <a:ext cx="10970508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5400" kern="1800" dirty="0">
                <a:latin typeface="獅尾繁中黑體-Black" panose="020B0500000000000000" pitchFamily="34" charset="-120"/>
                <a:ea typeface="獅尾繁中黑體-Black" panose="020B0500000000000000" pitchFamily="34" charset="-120"/>
                <a:cs typeface="Segoe UI" panose="020B0502040204020203" pitchFamily="34" charset="0"/>
              </a:rPr>
              <a:t>你們已經完成</a:t>
            </a:r>
            <a:r>
              <a:rPr lang="en-US" altLang="zh-TW" sz="5400" kern="1800" dirty="0">
                <a:latin typeface="獅尾繁中黑體-Black" panose="020B0500000000000000" pitchFamily="34" charset="-120"/>
                <a:ea typeface="獅尾繁中黑體-Black" panose="020B0500000000000000" pitchFamily="34" charset="-120"/>
                <a:cs typeface="Segoe UI" panose="020B0502040204020203" pitchFamily="34" charset="0"/>
              </a:rPr>
              <a:t>80%</a:t>
            </a:r>
            <a:r>
              <a:rPr lang="zh-TW" altLang="en-US" sz="5400" kern="1800" dirty="0">
                <a:latin typeface="獅尾繁中黑體-Black" panose="020B0500000000000000" pitchFamily="34" charset="-120"/>
                <a:ea typeface="獅尾繁中黑體-Black" panose="020B0500000000000000" pitchFamily="34" charset="-120"/>
                <a:cs typeface="Segoe UI" panose="020B0502040204020203" pitchFamily="34" charset="0"/>
              </a:rPr>
              <a:t>，接下來</a:t>
            </a:r>
            <a:r>
              <a:rPr lang="en-US" altLang="zh-TW" sz="5400" kern="1800" dirty="0">
                <a:latin typeface="獅尾繁中黑體-Black" panose="020B0500000000000000" pitchFamily="34" charset="-120"/>
                <a:ea typeface="獅尾繁中黑體-Black" panose="020B0500000000000000" pitchFamily="34" charset="-120"/>
                <a:cs typeface="Segoe UI" panose="020B0502040204020203" pitchFamily="34" charset="0"/>
              </a:rPr>
              <a:t>…</a:t>
            </a:r>
            <a:endParaRPr lang="zh-TW" altLang="en-US" sz="5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685429F-49BD-2B74-000B-6DE60791839C}"/>
              </a:ext>
            </a:extLst>
          </p:cNvPr>
          <p:cNvSpPr txBox="1"/>
          <p:nvPr/>
        </p:nvSpPr>
        <p:spPr>
          <a:xfrm rot="20892943">
            <a:off x="758105" y="888070"/>
            <a:ext cx="21484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7200" dirty="0">
                <a:solidFill>
                  <a:srgbClr val="F1FF71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應該</a:t>
            </a:r>
            <a:endParaRPr lang="zh-TW" altLang="en-US" sz="7200" dirty="0">
              <a:solidFill>
                <a:srgbClr val="F1FF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78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03A988ED-4BA0-C3B9-4F48-F2CF21B475AC}"/>
              </a:ext>
            </a:extLst>
          </p:cNvPr>
          <p:cNvSpPr txBox="1">
            <a:spLocks/>
          </p:cNvSpPr>
          <p:nvPr/>
        </p:nvSpPr>
        <p:spPr>
          <a:xfrm>
            <a:off x="838200" y="3209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54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研究計畫資料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F75B6A0-570A-1B3D-0992-A5A86EDD1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329" y="1646505"/>
            <a:ext cx="9561342" cy="461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8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A5B3A-D5CA-67D0-C7D7-D93194F3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DF568E-E1F3-9E47-94F6-2D2FAB7C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研究計畫完成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80%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後</a:t>
            </a:r>
            <a:b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如何用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做最後衝分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90EC732-B5AF-C158-7B1D-B709ADCDFF90}"/>
              </a:ext>
            </a:extLst>
          </p:cNvPr>
          <p:cNvSpPr txBox="1"/>
          <p:nvPr/>
        </p:nvSpPr>
        <p:spPr>
          <a:xfrm>
            <a:off x="9254836" y="5758980"/>
            <a:ext cx="26138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  <a:hlinkClick r:id="rId2"/>
              </a:rPr>
              <a:t>報告最終版</a:t>
            </a:r>
            <a:endParaRPr lang="zh-TW" altLang="en-US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0757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F6AE7-89AF-3679-3D28-3ACF5C16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EC6263-67E0-C8A5-1131-84286D9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核心目標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281BA61-E351-76B4-AE79-C7F456A6E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8589" y="2274838"/>
            <a:ext cx="869482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找出作品目前最容易失分的地方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用 AI 補強最弱段落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用 AI 把內容變成更好報告的簡報與講稿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altLang="zh-TW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在交作業前做最後檢查 </a:t>
            </a:r>
          </a:p>
        </p:txBody>
      </p:sp>
    </p:spTree>
    <p:extLst>
      <p:ext uri="{BB962C8B-B14F-4D97-AF65-F5344CB8AC3E}">
        <p14:creationId xmlns:p14="http://schemas.microsoft.com/office/powerpoint/2010/main" val="3204778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ACB42-E60F-8B5D-AE61-63CB1ACD6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E33E2B-4F3A-D31E-E6C7-E8EDC6F7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先讓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幫你做作品健檢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37EA96F-D501-C85B-198A-FFD3746703ED}"/>
              </a:ext>
            </a:extLst>
          </p:cNvPr>
          <p:cNvSpPr txBox="1"/>
          <p:nvPr/>
        </p:nvSpPr>
        <p:spPr>
          <a:xfrm>
            <a:off x="1495469" y="1951346"/>
            <a:ext cx="920106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最先幫的不是「寫」，而是「看出問題」。</a:t>
            </a:r>
            <a:endParaRPr lang="zh-TW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學生做到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80%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時，最常見問題不是沒內容，而是：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題目太大或太模糊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研究目的、研究問題、研究方法沒有完全對上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文獻回顧像資料堆積，沒有整理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研究方法寫得不夠具體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簡報有內容但不好講</a:t>
            </a:r>
          </a:p>
        </p:txBody>
      </p:sp>
    </p:spTree>
    <p:extLst>
      <p:ext uri="{BB962C8B-B14F-4D97-AF65-F5344CB8AC3E}">
        <p14:creationId xmlns:p14="http://schemas.microsoft.com/office/powerpoint/2010/main" val="3949036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5E389-68CC-9BB9-7369-DC0F4D715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E1C924-9769-376C-373F-85717F3B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作品健檢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–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</a:t>
            </a:r>
            <a:endParaRPr lang="zh-TW" altLang="en-US" sz="5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6BBCC95-3056-C94E-9BA3-85DE7DC7CEFD}"/>
              </a:ext>
            </a:extLst>
          </p:cNvPr>
          <p:cNvSpPr txBox="1"/>
          <p:nvPr/>
        </p:nvSpPr>
        <p:spPr>
          <a:xfrm>
            <a:off x="1495469" y="2521059"/>
            <a:ext cx="92010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請你扮演教育研究法老師，根據研究計畫提案常見評分標準，幫我檢查這份內容目前最明顯的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個問題，並依照「題目、緒論、文獻回顧、研究方法、簡報呈現」分類說明，最後告訴我優先修改順序。</a:t>
            </a:r>
          </a:p>
        </p:txBody>
      </p:sp>
    </p:spTree>
    <p:extLst>
      <p:ext uri="{BB962C8B-B14F-4D97-AF65-F5344CB8AC3E}">
        <p14:creationId xmlns:p14="http://schemas.microsoft.com/office/powerpoint/2010/main" val="142425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63EAB-B1B1-86BF-9679-8D3DA1B3A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08466E-7CB2-3CB2-8F7B-23FE852C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補最弱的一塊，不要整份重做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B5CD113-80DD-22A9-45D5-33A2F44F56DD}"/>
              </a:ext>
            </a:extLst>
          </p:cNvPr>
          <p:cNvSpPr txBox="1"/>
          <p:nvPr/>
        </p:nvSpPr>
        <p:spPr>
          <a:xfrm>
            <a:off x="1987838" y="1491760"/>
            <a:ext cx="9201061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用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做局部補強，而不是整份重生成。</a:t>
            </a:r>
            <a:endParaRPr lang="en-US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完成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80%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的作品，通常只有一兩塊特別弱：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緒論不夠明確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文獻回顧缺少分類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研究方法寫得空泛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研究流程不完整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信效度或資料分析寫得太少</a:t>
            </a:r>
            <a:endParaRPr lang="en-US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問自己兩件事：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我最弱的是哪一段？ 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這段是沒內容，還是有內容但不夠像正式研究寫法？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5483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E2F6C-961F-E1CA-9005-A5D13A491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C2C7487-40D6-B9D0-9C57-A0FD8F90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作品補強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–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</a:t>
            </a:r>
            <a:endParaRPr lang="zh-TW" altLang="en-US" sz="5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870B930-1EB0-8D84-D4F2-C9C3C8B96A3D}"/>
              </a:ext>
            </a:extLst>
          </p:cNvPr>
          <p:cNvSpPr txBox="1"/>
          <p:nvPr/>
        </p:nvSpPr>
        <p:spPr>
          <a:xfrm>
            <a:off x="1171912" y="1831742"/>
            <a:ext cx="92010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 1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：補研究方法</a:t>
            </a:r>
            <a:b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這是我的研究方法段落，請幫我指出目前內容不足之處，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並補強成更完整版本，特別加強研究對象、資料蒐集方式、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資料分析方法與研究流程。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9609960-ACCC-0CDA-D328-13E04928FA45}"/>
              </a:ext>
            </a:extLst>
          </p:cNvPr>
          <p:cNvSpPr txBox="1"/>
          <p:nvPr/>
        </p:nvSpPr>
        <p:spPr>
          <a:xfrm>
            <a:off x="1171911" y="4009890"/>
            <a:ext cx="92010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 2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：補文獻回</a:t>
            </a:r>
            <a:r>
              <a:rPr lang="zh-TW" altLang="en-US" sz="28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顧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這是我的文獻回顧內容，請幫我整理成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個主題小節，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並說明每節的核心重點與彼此關聯，</a:t>
            </a:r>
            <a:b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讓整體更像正式研究計畫中的文獻探討。</a:t>
            </a:r>
          </a:p>
        </p:txBody>
      </p:sp>
    </p:spTree>
    <p:extLst>
      <p:ext uri="{BB962C8B-B14F-4D97-AF65-F5344CB8AC3E}">
        <p14:creationId xmlns:p14="http://schemas.microsoft.com/office/powerpoint/2010/main" val="332135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DCD0E-22C2-2977-BB4E-0604DE60E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60DF33-2634-7F75-DD39-785ADCD6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讓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當最後檢查員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A7402CD-7A7E-BF29-610B-825E5AA35862}"/>
              </a:ext>
            </a:extLst>
          </p:cNvPr>
          <p:cNvSpPr txBox="1"/>
          <p:nvPr/>
        </p:nvSpPr>
        <p:spPr>
          <a:xfrm>
            <a:off x="1495469" y="1951346"/>
            <a:ext cx="92010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最後階段用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抓問題、減少失分。</a:t>
            </a:r>
            <a:endParaRPr lang="en-US" altLang="zh-TW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b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</a:b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交作業前最值得檢查的是：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題目和內容有沒有一致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研究目的、問題、方法有沒有互相對應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文獻回顧和研究方法有沒有接起來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用詞是否太口語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有沒有重複或邏輯跳躍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簡報是否太擠、太亂</a:t>
            </a:r>
          </a:p>
        </p:txBody>
      </p:sp>
    </p:spTree>
    <p:extLst>
      <p:ext uri="{BB962C8B-B14F-4D97-AF65-F5344CB8AC3E}">
        <p14:creationId xmlns:p14="http://schemas.microsoft.com/office/powerpoint/2010/main" val="118940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FBB67-25C0-13C3-D33A-C32A11675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F11EB6-638C-88E1-B027-ABE2D39EA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作品檢查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–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</a:t>
            </a:r>
            <a:endParaRPr lang="zh-TW" altLang="en-US" sz="5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CB664B2-B536-E940-6749-798916F9A993}"/>
              </a:ext>
            </a:extLst>
          </p:cNvPr>
          <p:cNvSpPr txBox="1"/>
          <p:nvPr/>
        </p:nvSpPr>
        <p:spPr>
          <a:xfrm>
            <a:off x="1301221" y="1868688"/>
            <a:ext cx="920106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請幫我檢查這份研究提案是否有以下問題：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前後不一致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邏輯跳躍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內容重複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語氣太口語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研究問題與研究方法不對應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請逐點指出並提出修改建議。</a:t>
            </a:r>
          </a:p>
        </p:txBody>
      </p:sp>
    </p:spTree>
    <p:extLst>
      <p:ext uri="{BB962C8B-B14F-4D97-AF65-F5344CB8AC3E}">
        <p14:creationId xmlns:p14="http://schemas.microsoft.com/office/powerpoint/2010/main" val="1264767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A8E9-3510-1CC2-43C9-D0CB98B9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9CAC64B-BF3F-B5A3-4995-32691D344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662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把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交給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生成簡報與講稿</a:t>
            </a:r>
          </a:p>
        </p:txBody>
      </p:sp>
    </p:spTree>
    <p:extLst>
      <p:ext uri="{BB962C8B-B14F-4D97-AF65-F5344CB8AC3E}">
        <p14:creationId xmlns:p14="http://schemas.microsoft.com/office/powerpoint/2010/main" val="704343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2F978-AEC5-4B61-B1ED-B57A7F2C3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2E76CB-75C1-53F2-3868-5E1136E1E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7910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4-1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讓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讀懂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，整理簡報架構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FECBF69-52A3-423E-ECAC-2657C959FD92}"/>
              </a:ext>
            </a:extLst>
          </p:cNvPr>
          <p:cNvSpPr txBox="1"/>
          <p:nvPr/>
        </p:nvSpPr>
        <p:spPr>
          <a:xfrm>
            <a:off x="1495469" y="1945793"/>
            <a:ext cx="92010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先讓 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讀懂你的 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，整理出簡報架構</a:t>
            </a: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先不要急著生成漂亮簡報，先讓 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幫你整理出：</a:t>
            </a:r>
            <a:endParaRPr lang="en-US" altLang="zh-TW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endParaRPr lang="zh-TW" altLang="en-US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簡報頁數配置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每頁標題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每頁應放的重點</a:t>
            </a:r>
          </a:p>
        </p:txBody>
      </p:sp>
    </p:spTree>
    <p:extLst>
      <p:ext uri="{BB962C8B-B14F-4D97-AF65-F5344CB8AC3E}">
        <p14:creationId xmlns:p14="http://schemas.microsoft.com/office/powerpoint/2010/main" val="1788666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7680-D3C3-60CC-B876-F6F41A660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1BAF91-AFA7-6DCB-5B92-952E9A9F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簡報大綱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–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</a:t>
            </a:r>
            <a:endParaRPr lang="zh-TW" altLang="en-US" sz="5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7442B54-407F-B1A1-191A-CA56A65F627D}"/>
              </a:ext>
            </a:extLst>
          </p:cNvPr>
          <p:cNvSpPr txBox="1"/>
          <p:nvPr/>
        </p:nvSpPr>
        <p:spPr>
          <a:xfrm>
            <a:off x="1495469" y="1975627"/>
            <a:ext cx="920106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這是我的研究計畫內容，請根據內容幫我規劃成一份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15–16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張的研究提案簡報大綱。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請列出：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每一頁的標題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每一頁建議放的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個重點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哪些頁面適合放研究架構圖、流程圖或表格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整體順序是否符合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6–8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分鐘報告需求</a:t>
            </a:r>
          </a:p>
        </p:txBody>
      </p:sp>
    </p:spTree>
    <p:extLst>
      <p:ext uri="{BB962C8B-B14F-4D97-AF65-F5344CB8AC3E}">
        <p14:creationId xmlns:p14="http://schemas.microsoft.com/office/powerpoint/2010/main" val="1524259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55D92-4DA3-CD3D-5FB1-EFA6FC14E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AA86A2-223D-47DF-7667-6470DA1B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744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4-2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根據報告內容生成投影片重點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5ACD949-3C98-8366-9897-316033A998C7}"/>
              </a:ext>
            </a:extLst>
          </p:cNvPr>
          <p:cNvSpPr txBox="1"/>
          <p:nvPr/>
        </p:nvSpPr>
        <p:spPr>
          <a:xfrm>
            <a:off x="1052533" y="2274838"/>
            <a:ext cx="100869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當 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先整理出架構後，再請它把每頁內容濃縮成：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適合投影片的短句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不要太像 </a:t>
            </a:r>
            <a:r>
              <a:rPr lang="en-US" altLang="zh-TW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 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原文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每頁控制在清楚、精簡、可視化的程度</a:t>
            </a:r>
          </a:p>
        </p:txBody>
      </p:sp>
    </p:spTree>
    <p:extLst>
      <p:ext uri="{BB962C8B-B14F-4D97-AF65-F5344CB8AC3E}">
        <p14:creationId xmlns:p14="http://schemas.microsoft.com/office/powerpoint/2010/main" val="2580953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25AA6-838A-0DB2-2464-4B4EF28DC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D9C1A3-FCDF-066F-D6F0-A67889E5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–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</a:t>
            </a:r>
            <a:endParaRPr lang="zh-TW" altLang="en-US" sz="5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98060B8-6B57-1630-EEFD-CFE444F14113}"/>
              </a:ext>
            </a:extLst>
          </p:cNvPr>
          <p:cNvSpPr txBox="1"/>
          <p:nvPr/>
        </p:nvSpPr>
        <p:spPr>
          <a:xfrm>
            <a:off x="1495469" y="1975627"/>
            <a:ext cx="92010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根據我這份研究計畫的內容，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請幫我生成第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到第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16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張投影片的內容草稿。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每一頁請提供：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投影片標題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2. 3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個條列重點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建議使用的圖表或視覺化呈現方式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請避免文字過多，內容要適合簡報呈現。</a:t>
            </a:r>
          </a:p>
        </p:txBody>
      </p:sp>
    </p:spTree>
    <p:extLst>
      <p:ext uri="{BB962C8B-B14F-4D97-AF65-F5344CB8AC3E}">
        <p14:creationId xmlns:p14="http://schemas.microsoft.com/office/powerpoint/2010/main" val="783009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66838-406E-43B3-16B1-1F3BAFDD8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ED0FAB-A921-E2A2-E7D9-46357931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744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4-3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讓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AI 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幫你產出每頁講稿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A6C3A43-5BD3-4B70-43AD-9567953E3B6E}"/>
              </a:ext>
            </a:extLst>
          </p:cNvPr>
          <p:cNvSpPr txBox="1"/>
          <p:nvPr/>
        </p:nvSpPr>
        <p:spPr>
          <a:xfrm>
            <a:off x="1597480" y="2274838"/>
            <a:ext cx="75649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有些學生最怕的是：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簡報有了，不知道怎麼講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一講就太書面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一講就超時</a:t>
            </a:r>
          </a:p>
        </p:txBody>
      </p:sp>
    </p:spTree>
    <p:extLst>
      <p:ext uri="{BB962C8B-B14F-4D97-AF65-F5344CB8AC3E}">
        <p14:creationId xmlns:p14="http://schemas.microsoft.com/office/powerpoint/2010/main" val="2699432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90FE-8D8E-D089-EC9C-7A5336F70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C72E17-CD73-7C53-3DF6-7F8741628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Paper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簡報講稿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–</a:t>
            </a:r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  <a:r>
              <a:rPr lang="en-US" altLang="zh-TW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Prompt</a:t>
            </a:r>
            <a:endParaRPr lang="zh-TW" altLang="en-US" sz="5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7FB1403-FB25-6B8A-C78F-F5B362146D19}"/>
              </a:ext>
            </a:extLst>
          </p:cNvPr>
          <p:cNvSpPr txBox="1"/>
          <p:nvPr/>
        </p:nvSpPr>
        <p:spPr>
          <a:xfrm>
            <a:off x="1078374" y="2023754"/>
            <a:ext cx="105156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根據這份研究提案簡報內容，</a:t>
            </a: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請幫我為每一頁投影片撰寫口頭報告講稿。</a:t>
            </a:r>
          </a:p>
          <a:p>
            <a:endParaRPr lang="zh-TW" altLang="en-US" sz="28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要求：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語氣自然、正式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每頁講稿控制在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20–30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秒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總長控制在 </a:t>
            </a:r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6–8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分鐘</a:t>
            </a:r>
          </a:p>
          <a:p>
            <a:r>
              <a:rPr lang="en-US" altLang="zh-TW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 </a:t>
            </a:r>
            <a:r>
              <a:rPr lang="zh-TW" altLang="en-US" sz="28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內容要能清楚說明研究背景、文獻回顧、研究方法與研究流程</a:t>
            </a:r>
          </a:p>
        </p:txBody>
      </p:sp>
    </p:spTree>
    <p:extLst>
      <p:ext uri="{BB962C8B-B14F-4D97-AF65-F5344CB8AC3E}">
        <p14:creationId xmlns:p14="http://schemas.microsoft.com/office/powerpoint/2010/main" val="2130504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91DC2-4111-BBE8-9AE9-CE63CD9DB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B98881-76BC-80A2-81FE-C31C533C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744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重要四件事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61E5032-E031-721B-5CB1-99EED4784592}"/>
              </a:ext>
            </a:extLst>
          </p:cNvPr>
          <p:cNvSpPr txBox="1"/>
          <p:nvPr/>
        </p:nvSpPr>
        <p:spPr>
          <a:xfrm>
            <a:off x="2114716" y="1923856"/>
            <a:ext cx="75649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這堂課只要學生記住這四件事就夠了</a:t>
            </a:r>
          </a:p>
          <a:p>
            <a:endParaRPr lang="en-US" altLang="zh-TW" sz="3600" b="1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先健檢，不要急著重寫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只補最弱的一塊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把內容修成好講的簡報</a:t>
            </a:r>
            <a:r>
              <a:rPr lang="zh-TW" altLang="en-US" sz="36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zh-TW" altLang="en-US" sz="3600" b="1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交之前先做最後檢查</a:t>
            </a:r>
            <a:endParaRPr lang="zh-TW" altLang="en-US" sz="36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8115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81D35-26B2-9628-1376-AAD88D569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50EE5F-6B5E-A3E1-EF62-D18C7B2A1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56" y="24687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dirty="0" err="1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endParaRPr lang="zh-TW" altLang="en-US" sz="5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5486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51C24-E2C7-EF3C-6AE6-12BB54AF0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436824-F07E-33B4-A214-F225701A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 descr="一張含有 文字, 人員, 人的臉孔, 螢幕擷取畫面 的圖片&#10;&#10;AI 產生的內容可能不正確。">
            <a:extLst>
              <a:ext uri="{FF2B5EF4-FFF2-40B4-BE49-F238E27FC236}">
                <a16:creationId xmlns:a16="http://schemas.microsoft.com/office/drawing/2014/main" id="{3C4688FA-F6DE-FA04-AE36-7BB8D0287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15201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7646BED8-80A3-71BE-4082-F1C8968FC8A1}"/>
              </a:ext>
            </a:extLst>
          </p:cNvPr>
          <p:cNvSpPr txBox="1"/>
          <p:nvPr/>
        </p:nvSpPr>
        <p:spPr>
          <a:xfrm>
            <a:off x="3922511" y="0"/>
            <a:ext cx="40220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7200" dirty="0">
                <a:solidFill>
                  <a:schemeClr val="bg1"/>
                </a:solidFill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哪裡不同？</a:t>
            </a:r>
            <a:endParaRPr lang="zh-TW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175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82111-8BFE-0159-F76C-004924934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738782-D3A8-E568-1ADA-7662FF4E3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350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ChatGPT</a:t>
            </a:r>
            <a:endParaRPr lang="zh-TW" altLang="en-US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C7E5C40-6B78-AC54-1E0D-03FF78EC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63179"/>
            <a:ext cx="5305489" cy="7745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zh-TW" sz="3600" b="1" i="0" dirty="0">
                <a:effectLst/>
                <a:latin typeface="獅尾繁中黑體-Black" panose="020B0500000000000000" pitchFamily="34" charset="-120"/>
                <a:ea typeface="獅尾繁中黑體-Black"/>
              </a:rPr>
              <a:t>ChatGPT</a:t>
            </a: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 像是靈感女神</a:t>
            </a: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 algn="just">
              <a:buNone/>
            </a:pP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她可以跟你腦力激盪</a:t>
            </a:r>
            <a:endParaRPr lang="en-US" altLang="zh-TW" sz="3600" b="1" spc="55" dirty="0">
              <a:effectLst/>
              <a:latin typeface="獅尾繁中黑體-Black" panose="020B0500000000000000" pitchFamily="34" charset="-120"/>
              <a:ea typeface="獅尾繁中黑體-Black" panose="020B0500000000000000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 descr="一張含有 圖畫, 人的臉孔, 油畫, 卡通 的圖片&#10;&#10;AI 產生的內容可能不正確。">
            <a:extLst>
              <a:ext uri="{FF2B5EF4-FFF2-40B4-BE49-F238E27FC236}">
                <a16:creationId xmlns:a16="http://schemas.microsoft.com/office/drawing/2014/main" id="{14F5002E-6582-7543-C6C6-2FCF7FA79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52" y="1091648"/>
            <a:ext cx="5092148" cy="509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06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88230-50CD-2000-34FA-068DDD3A1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5A2C33-6519-8364-749E-AE9C96F5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350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endParaRPr lang="zh-TW" altLang="en-US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BF8762-DCF6-0FAC-E792-AFFE9F95C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290" y="1769874"/>
            <a:ext cx="5305489" cy="7745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zh-TW" sz="3600" b="1" dirty="0" err="1">
                <a:latin typeface="獅尾繁中黑體-Black" panose="020B0500000000000000" pitchFamily="34" charset="-120"/>
                <a:ea typeface="獅尾繁中黑體-Black"/>
              </a:rPr>
              <a:t>NotebookLM</a:t>
            </a:r>
            <a:r>
              <a:rPr lang="en-US" altLang="zh-TW" sz="3600" b="1" dirty="0">
                <a:latin typeface="獅尾繁中黑體-Black" panose="020B0500000000000000" pitchFamily="34" charset="-120"/>
                <a:ea typeface="獅尾繁中黑體-Black"/>
              </a:rPr>
              <a:t> </a:t>
            </a: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就像你的智慧資料官，她擅長幫你整理內容、歸納重點，讓思緒更清晰。</a:t>
            </a: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 algn="just">
              <a:buNone/>
            </a:pP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 algn="just">
              <a:buNone/>
            </a:pP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也可以說是</a:t>
            </a: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 algn="just">
              <a:buNone/>
            </a:pPr>
            <a:r>
              <a:rPr lang="zh-TW" altLang="en-US" sz="4800" b="1" dirty="0">
                <a:solidFill>
                  <a:srgbClr val="F1FF71"/>
                </a:solidFill>
                <a:latin typeface="獅尾繁中黑體-Black" panose="020B0500000000000000" pitchFamily="34" charset="-120"/>
                <a:ea typeface="獅尾繁中黑體-Black"/>
              </a:rPr>
              <a:t>筆記本輔助工具</a:t>
            </a:r>
            <a:endParaRPr lang="en-US" altLang="zh-TW" sz="4800" b="1" dirty="0">
              <a:solidFill>
                <a:srgbClr val="F1FF71"/>
              </a:solidFill>
              <a:latin typeface="獅尾繁中黑體-Black" panose="020B0500000000000000" pitchFamily="34" charset="-120"/>
              <a:ea typeface="獅尾繁中黑體-Black"/>
            </a:endParaRPr>
          </a:p>
        </p:txBody>
      </p:sp>
      <p:pic>
        <p:nvPicPr>
          <p:cNvPr id="5" name="圖片 4" descr="一張含有 圖畫, 卡通, 油畫, 日本動畫 的圖片&#10;&#10;AI 產生的內容可能不正確。">
            <a:extLst>
              <a:ext uri="{FF2B5EF4-FFF2-40B4-BE49-F238E27FC236}">
                <a16:creationId xmlns:a16="http://schemas.microsoft.com/office/drawing/2014/main" id="{07EE2513-6287-5B1D-E17F-7BB0E02E3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868" y="984977"/>
            <a:ext cx="5305490" cy="530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09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7AFFB-9A95-BFD5-D2F2-2D4C831A0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D69B6C-2B13-36E2-0FCE-ADF6DE130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350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endParaRPr lang="zh-TW" altLang="en-US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337631-4D00-A19B-C2C9-67044D55C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411" y="1630727"/>
            <a:ext cx="10515600" cy="7745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altLang="zh-TW" sz="3600" b="1" dirty="0">
                <a:latin typeface="獅尾繁中黑體-Black" panose="020B0500000000000000" pitchFamily="34" charset="-120"/>
                <a:ea typeface="獅尾繁中黑體-Black"/>
              </a:rPr>
              <a:t>EX</a:t>
            </a: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：工作進行專案或上課，手上會有簡報或是</a:t>
            </a:r>
            <a:r>
              <a:rPr lang="en-US" altLang="zh-TW" sz="3600" b="1" dirty="0">
                <a:latin typeface="獅尾繁中黑體-Black" panose="020B0500000000000000" pitchFamily="34" charset="-120"/>
                <a:ea typeface="獅尾繁中黑體-Black"/>
              </a:rPr>
              <a:t>Word</a:t>
            </a: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等資料文件，都可以丟進</a:t>
            </a:r>
            <a:r>
              <a:rPr lang="en-US" altLang="zh-TW" sz="3600" b="1" dirty="0" err="1">
                <a:latin typeface="獅尾繁中黑體-Black" panose="020B0500000000000000" pitchFamily="34" charset="-120"/>
                <a:ea typeface="獅尾繁中黑體-Black"/>
              </a:rPr>
              <a:t>NotebookLM</a:t>
            </a:r>
            <a:r>
              <a:rPr lang="en-US" altLang="zh-TW" sz="3600" b="1" dirty="0">
                <a:latin typeface="獅尾繁中黑體-Black" panose="020B0500000000000000" pitchFamily="34" charset="-120"/>
                <a:ea typeface="獅尾繁中黑體-Black"/>
              </a:rPr>
              <a:t>…</a:t>
            </a: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即可輕鬆列出</a:t>
            </a: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FF7171"/>
                </a:solidFill>
                <a:latin typeface="獅尾繁中黑體-Black" panose="020B0500000000000000" pitchFamily="34" charset="-120"/>
                <a:ea typeface="獅尾繁中黑體-Black"/>
              </a:rPr>
              <a:t>摘要、重點、大綱</a:t>
            </a:r>
            <a:endParaRPr lang="en-US" altLang="zh-TW" sz="3600" b="1" dirty="0">
              <a:solidFill>
                <a:srgbClr val="FF7171"/>
              </a:solidFill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endParaRPr lang="en-US" altLang="zh-TW" sz="3600" b="1" dirty="0">
              <a:solidFill>
                <a:srgbClr val="FF7171"/>
              </a:solidFill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r>
              <a:rPr lang="zh-TW" altLang="en-US" sz="3600" b="1" dirty="0">
                <a:latin typeface="獅尾繁中黑體-Black" panose="020B0500000000000000" pitchFamily="34" charset="-120"/>
                <a:ea typeface="獅尾繁中黑體-Black"/>
              </a:rPr>
              <a:t>找出你問的問題的出處，少幻覺、少胡說八道，因為資料都是由來源來的</a:t>
            </a:r>
            <a:endParaRPr lang="en-US" altLang="zh-TW" sz="3600" b="1" dirty="0">
              <a:solidFill>
                <a:srgbClr val="FF7171"/>
              </a:solidFill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  <a:p>
            <a:pPr marL="0" indent="0">
              <a:buNone/>
            </a:pPr>
            <a:endParaRPr lang="en-US" altLang="zh-TW" sz="3600" b="1" dirty="0">
              <a:latin typeface="獅尾繁中黑體-Black" panose="020B0500000000000000" pitchFamily="34" charset="-120"/>
              <a:ea typeface="獅尾繁中黑體-Black"/>
            </a:endParaRPr>
          </a:p>
        </p:txBody>
      </p:sp>
    </p:spTree>
    <p:extLst>
      <p:ext uri="{BB962C8B-B14F-4D97-AF65-F5344CB8AC3E}">
        <p14:creationId xmlns:p14="http://schemas.microsoft.com/office/powerpoint/2010/main" val="1853714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AF396-1248-9381-0801-5F4F4A73F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DED4CA-34CD-9E23-9838-6F9677A48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83" y="18255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網站 </a:t>
            </a:r>
            <a:r>
              <a:rPr lang="en-US" altLang="zh-TW" sz="24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https://notebooklm.google.com/</a:t>
            </a:r>
            <a:endParaRPr lang="zh-TW" altLang="en-US" sz="2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79D4023-83BE-6D8B-3778-A99AEB771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591F62A-9594-3020-B48B-2A282DC7F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3" y="1060109"/>
            <a:ext cx="11317240" cy="551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6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E78C-0166-4C36-AC42-99B41FDF7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641C37-8CEB-12DB-64DB-41EE785D9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83" y="18255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網站 </a:t>
            </a:r>
            <a:r>
              <a:rPr lang="en-US" altLang="zh-TW" sz="24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https://notebooklm.google.com/</a:t>
            </a:r>
            <a:endParaRPr lang="zh-TW" altLang="en-US" sz="2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EB12F05-B66F-7E88-9767-22A145930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C1CCA6E-6708-0B1C-5ECC-46C067F27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6563"/>
            <a:ext cx="12192000" cy="5853182"/>
          </a:xfrm>
          <a:prstGeom prst="rect">
            <a:avLst/>
          </a:prstGeom>
        </p:spPr>
      </p:pic>
      <p:sp>
        <p:nvSpPr>
          <p:cNvPr id="9" name="箭號: 向下 8">
            <a:extLst>
              <a:ext uri="{FF2B5EF4-FFF2-40B4-BE49-F238E27FC236}">
                <a16:creationId xmlns:a16="http://schemas.microsoft.com/office/drawing/2014/main" id="{626D9FC5-C98B-7563-84C4-EF6480A448E2}"/>
              </a:ext>
            </a:extLst>
          </p:cNvPr>
          <p:cNvSpPr/>
          <p:nvPr/>
        </p:nvSpPr>
        <p:spPr>
          <a:xfrm>
            <a:off x="5837583" y="5685183"/>
            <a:ext cx="397565" cy="725556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869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5C2BD-9A35-AA21-4759-A906F3616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413B52-01B8-1D7E-55EC-E7930F05A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83" y="18255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網站 </a:t>
            </a:r>
            <a:r>
              <a:rPr lang="en-US" altLang="zh-TW" sz="2400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https://notebooklm.google.com/</a:t>
            </a:r>
            <a:endParaRPr lang="zh-TW" altLang="en-US" sz="2400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5409BB8-15D0-2EA7-ECE5-502D25D7E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箭號: 向下 8">
            <a:extLst>
              <a:ext uri="{FF2B5EF4-FFF2-40B4-BE49-F238E27FC236}">
                <a16:creationId xmlns:a16="http://schemas.microsoft.com/office/drawing/2014/main" id="{650CFD51-C069-67F2-684D-3F911FF8798F}"/>
              </a:ext>
            </a:extLst>
          </p:cNvPr>
          <p:cNvSpPr/>
          <p:nvPr/>
        </p:nvSpPr>
        <p:spPr>
          <a:xfrm>
            <a:off x="5837583" y="5685183"/>
            <a:ext cx="397565" cy="725556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9740EEE-0E01-C4C8-2D8B-529ECF27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6" y="0"/>
            <a:ext cx="1201926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56801CF-CF85-6721-C3FE-1C36BD06C0B6}"/>
              </a:ext>
            </a:extLst>
          </p:cNvPr>
          <p:cNvSpPr/>
          <p:nvPr/>
        </p:nvSpPr>
        <p:spPr>
          <a:xfrm>
            <a:off x="258417" y="4703831"/>
            <a:ext cx="3935896" cy="13626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EA3AB2-2F4B-5462-BADF-45C5F4FC339E}"/>
              </a:ext>
            </a:extLst>
          </p:cNvPr>
          <p:cNvSpPr/>
          <p:nvPr/>
        </p:nvSpPr>
        <p:spPr>
          <a:xfrm>
            <a:off x="4194313" y="4722398"/>
            <a:ext cx="3803376" cy="1325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9EF69D-882F-DEAB-8397-1AE581A222A1}"/>
              </a:ext>
            </a:extLst>
          </p:cNvPr>
          <p:cNvSpPr/>
          <p:nvPr/>
        </p:nvSpPr>
        <p:spPr>
          <a:xfrm>
            <a:off x="7997689" y="4722397"/>
            <a:ext cx="3803376" cy="1325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2AB3139-531D-FA78-1D47-DC0CFBA9BE74}"/>
              </a:ext>
            </a:extLst>
          </p:cNvPr>
          <p:cNvSpPr/>
          <p:nvPr/>
        </p:nvSpPr>
        <p:spPr>
          <a:xfrm>
            <a:off x="258417" y="1825625"/>
            <a:ext cx="11542648" cy="2878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12" name="箭號: 向右 11">
            <a:extLst>
              <a:ext uri="{FF2B5EF4-FFF2-40B4-BE49-F238E27FC236}">
                <a16:creationId xmlns:a16="http://schemas.microsoft.com/office/drawing/2014/main" id="{717410A0-BA2C-4249-F25B-935ED3306775}"/>
              </a:ext>
            </a:extLst>
          </p:cNvPr>
          <p:cNvSpPr/>
          <p:nvPr/>
        </p:nvSpPr>
        <p:spPr>
          <a:xfrm>
            <a:off x="10003735" y="551519"/>
            <a:ext cx="546652" cy="29817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681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FB86E-73CB-A4B1-683A-630E9DF2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601A75-6980-2742-1ED3-D360E04F8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 </a:t>
            </a:r>
            <a:r>
              <a:rPr lang="zh-TW" altLang="zh-TW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安全與合規說明</a:t>
            </a:r>
            <a:endParaRPr lang="zh-TW" altLang="en-US" dirty="0">
              <a:latin typeface="獅尾繁中黑體-Black" panose="020B0500000000000000" pitchFamily="34" charset="-120"/>
              <a:ea typeface="獅尾繁中黑體-Black" panose="020B0500000000000000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2F66709-EC2A-3950-4F08-498FBF692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37" y="1068597"/>
            <a:ext cx="9825537" cy="536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74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6C167-FDE3-8B6C-F88D-E1DF6DBBC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38CAE3-E3DC-E7ED-8C5E-CE308DA1C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err="1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NotebookLM</a:t>
            </a:r>
            <a:r>
              <a:rPr lang="zh-TW" altLang="en-US" dirty="0">
                <a:latin typeface="獅尾繁中黑體-Black" panose="020B0500000000000000" pitchFamily="34" charset="-120"/>
                <a:ea typeface="獅尾繁中黑體-Black" panose="020B0500000000000000" pitchFamily="34" charset="-120"/>
              </a:rPr>
              <a:t> 付費與免費差別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85E386A-A192-6CFA-255E-B4F14DFB312F}"/>
              </a:ext>
            </a:extLst>
          </p:cNvPr>
          <p:cNvSpPr txBox="1"/>
          <p:nvPr/>
        </p:nvSpPr>
        <p:spPr>
          <a:xfrm>
            <a:off x="838200" y="1398248"/>
            <a:ext cx="10641496" cy="466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TW" sz="2400" b="1" i="0" dirty="0" err="1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NotebookLM</a:t>
            </a:r>
            <a:r>
              <a:rPr lang="zh-TW" altLang="en-US" sz="2400" b="1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免費、付費差在哪？</a:t>
            </a:r>
            <a:endParaRPr lang="en-US" altLang="zh-TW" sz="2400" b="1" i="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br>
              <a:rPr lang="en-US" altLang="zh-TW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免費版</a:t>
            </a:r>
            <a:br>
              <a:rPr lang="en-US" altLang="zh-TW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0" i="0" dirty="0" err="1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NotebookLM</a:t>
            </a: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的免費版本已可使用大部分功能，也有相當多的使用額度。免費用戶可建立</a:t>
            </a:r>
            <a:r>
              <a:rPr lang="en-US" altLang="zh-TW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個筆記本</a:t>
            </a: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，每個筆記本最多包含</a:t>
            </a:r>
            <a:r>
              <a:rPr lang="en-US" altLang="zh-TW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個來源</a:t>
            </a: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，每個</a:t>
            </a:r>
            <a:r>
              <a:rPr lang="zh-TW" altLang="en-US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來源長度可達</a:t>
            </a:r>
            <a:r>
              <a:rPr lang="en-US" altLang="zh-TW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萬字</a:t>
            </a: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。每天最多可以傳</a:t>
            </a:r>
            <a:r>
              <a:rPr lang="en-US" altLang="zh-TW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則訊息</a:t>
            </a: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，以及生成</a:t>
            </a:r>
            <a:r>
              <a:rPr lang="en-US" altLang="zh-TW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0" i="0" dirty="0">
                <a:solidFill>
                  <a:srgbClr val="FF717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個語音摘</a:t>
            </a:r>
            <a:r>
              <a:rPr lang="zh-TW" altLang="en-US" sz="2400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要。</a:t>
            </a:r>
            <a:endParaRPr lang="en-US" altLang="zh-TW" sz="2400" b="0" i="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付費版</a:t>
            </a:r>
            <a:b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升級</a:t>
            </a:r>
            <a:r>
              <a:rPr lang="en-US" altLang="zh-TW" sz="24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NotebookLM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Plus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會員，會有比免費會員多出</a:t>
            </a:r>
            <a:r>
              <a:rPr lang="en-US" altLang="zh-TW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倍以上的使用額度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。包括建立</a:t>
            </a:r>
            <a:r>
              <a:rPr lang="en-US" altLang="zh-TW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個筆記本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，每個筆記本可上傳</a:t>
            </a:r>
            <a:r>
              <a:rPr lang="en-US" altLang="zh-TW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個來源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。每天有</a:t>
            </a:r>
            <a:r>
              <a:rPr lang="en-US" altLang="zh-TW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次的訊息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額度，以及生成</a:t>
            </a:r>
            <a:r>
              <a:rPr lang="en-US" altLang="zh-TW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語音摘要。此外，也能建立團隊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共用筆記本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，以及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自訂</a:t>
            </a:r>
            <a:r>
              <a:rPr lang="en-US" altLang="zh-TW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400" dirty="0">
                <a:solidFill>
                  <a:srgbClr val="7CB2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回覆的風格和長度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400" b="0" i="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1265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31509</TotalTime>
  <Words>1394</Words>
  <Application>Microsoft Office PowerPoint</Application>
  <PresentationFormat>寬螢幕</PresentationFormat>
  <Paragraphs>152</Paragraphs>
  <Slides>29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7" baseType="lpstr">
      <vt:lpstr>Arial</vt:lpstr>
      <vt:lpstr>獅尾繁中黑體-Black</vt:lpstr>
      <vt:lpstr>ADLaM Display</vt:lpstr>
      <vt:lpstr>微軟正黑體</vt:lpstr>
      <vt:lpstr>Calibri Light</vt:lpstr>
      <vt:lpstr>Calibri</vt:lpstr>
      <vt:lpstr>jf open 粉圓 2.0</vt:lpstr>
      <vt:lpstr>Office 佈景主題</vt:lpstr>
      <vt:lpstr>PowerPoint 簡報</vt:lpstr>
      <vt:lpstr>你們已經完成80%，接下來…</vt:lpstr>
      <vt:lpstr>PowerPoint 簡報</vt:lpstr>
      <vt:lpstr>研究計畫完成 80% 後 如何用 AI 做最後衝分</vt:lpstr>
      <vt:lpstr>核心目標</vt:lpstr>
      <vt:lpstr>1. 先讓 AI 幫你做作品健檢</vt:lpstr>
      <vt:lpstr>作品健檢 – Prompt</vt:lpstr>
      <vt:lpstr>2. 補最弱的一塊，不要整份重做</vt:lpstr>
      <vt:lpstr>作品補強– Prompt</vt:lpstr>
      <vt:lpstr>3.讓 AI 當最後檢查員</vt:lpstr>
      <vt:lpstr>作品檢查– Prompt</vt:lpstr>
      <vt:lpstr>4.把 paper 交給 AI 生成簡報與講稿</vt:lpstr>
      <vt:lpstr>4-1讓 AI 讀懂paper，整理簡報架構</vt:lpstr>
      <vt:lpstr>Paper簡報大綱 – Prompt</vt:lpstr>
      <vt:lpstr>4-2 AI 根據報告內容生成投影片重點</vt:lpstr>
      <vt:lpstr>Paper簡報 – Prompt</vt:lpstr>
      <vt:lpstr>4-3 讓 AI 幫你產出每頁講稿</vt:lpstr>
      <vt:lpstr>Paper簡報講稿 – Prompt</vt:lpstr>
      <vt:lpstr>重要四件事</vt:lpstr>
      <vt:lpstr>NotebookLM</vt:lpstr>
      <vt:lpstr>PowerPoint 簡報</vt:lpstr>
      <vt:lpstr>ChatGPT</vt:lpstr>
      <vt:lpstr>NotebookLM</vt:lpstr>
      <vt:lpstr>NotebookLM</vt:lpstr>
      <vt:lpstr>NotebookLM網站 https://notebooklm.google.com/</vt:lpstr>
      <vt:lpstr>NotebookLM網站 https://notebooklm.google.com/</vt:lpstr>
      <vt:lpstr>NotebookLM網站 https://notebooklm.google.com/</vt:lpstr>
      <vt:lpstr>NotebookLM 安全與合規說明</vt:lpstr>
      <vt:lpstr>NotebookLM 付費與免費差別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一本搞定ChatGPT  上架出版日：3/30</dc:title>
  <dc:creator>孟諺</dc:creator>
  <cp:lastModifiedBy>孟諺GoGo 謝</cp:lastModifiedBy>
  <cp:revision>436</cp:revision>
  <dcterms:created xsi:type="dcterms:W3CDTF">2023-04-06T06:24:05Z</dcterms:created>
  <dcterms:modified xsi:type="dcterms:W3CDTF">2026-04-22T21:24:25Z</dcterms:modified>
</cp:coreProperties>
</file>