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2"/>
  </p:notesMasterIdLst>
  <p:sldIdLst>
    <p:sldId id="847" r:id="rId2"/>
    <p:sldId id="777" r:id="rId3"/>
    <p:sldId id="766" r:id="rId4"/>
    <p:sldId id="848" r:id="rId5"/>
    <p:sldId id="849" r:id="rId6"/>
    <p:sldId id="850" r:id="rId7"/>
    <p:sldId id="851" r:id="rId8"/>
    <p:sldId id="852" r:id="rId9"/>
    <p:sldId id="853" r:id="rId10"/>
    <p:sldId id="854" r:id="rId11"/>
    <p:sldId id="855" r:id="rId12"/>
    <p:sldId id="856" r:id="rId13"/>
    <p:sldId id="857" r:id="rId14"/>
    <p:sldId id="858" r:id="rId15"/>
    <p:sldId id="859" r:id="rId16"/>
    <p:sldId id="860" r:id="rId17"/>
    <p:sldId id="861" r:id="rId18"/>
    <p:sldId id="862" r:id="rId19"/>
    <p:sldId id="863" r:id="rId20"/>
    <p:sldId id="864" r:id="rId21"/>
    <p:sldId id="865" r:id="rId22"/>
    <p:sldId id="866" r:id="rId23"/>
    <p:sldId id="867" r:id="rId24"/>
    <p:sldId id="868" r:id="rId25"/>
    <p:sldId id="869" r:id="rId26"/>
    <p:sldId id="828" r:id="rId27"/>
    <p:sldId id="833" r:id="rId28"/>
    <p:sldId id="830" r:id="rId29"/>
    <p:sldId id="836" r:id="rId30"/>
    <p:sldId id="837" r:id="rId31"/>
  </p:sldIdLst>
  <p:sldSz cx="12192000" cy="6858000"/>
  <p:notesSz cx="6858000" cy="9144000"/>
  <p:embeddedFontLst>
    <p:embeddedFont>
      <p:font typeface="ADLaM Display" panose="02010000000000000000" pitchFamily="2" charset="0"/>
      <p:regular r:id="rId33"/>
    </p:embeddedFont>
    <p:embeddedFont>
      <p:font typeface="jf open 粉圓 2.0" panose="020B0000000000000000" pitchFamily="34" charset="-120"/>
      <p:regular r:id="rId34"/>
    </p:embeddedFont>
    <p:embeddedFont>
      <p:font typeface="獅尾繁中黑體-Black" panose="020B0500000000000000" pitchFamily="34" charset="-120"/>
      <p:bold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171"/>
    <a:srgbClr val="FCD574"/>
    <a:srgbClr val="8BC4E0"/>
    <a:srgbClr val="F1FF71"/>
    <a:srgbClr val="97BE49"/>
    <a:srgbClr val="EED1AB"/>
    <a:srgbClr val="7C60C6"/>
    <a:srgbClr val="70DEC1"/>
    <a:srgbClr val="7CB2F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34" autoAdjust="0"/>
    <p:restoredTop sz="94677"/>
  </p:normalViewPr>
  <p:slideViewPr>
    <p:cSldViewPr snapToGrid="0">
      <p:cViewPr varScale="1">
        <p:scale>
          <a:sx n="68" d="100"/>
          <a:sy n="68" d="100"/>
        </p:scale>
        <p:origin x="96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231E3-6A84-C142-9A82-21FDE1A21B1A}" type="datetimeFigureOut">
              <a:rPr kumimoji="1" lang="zh-TW" altLang="en-US" smtClean="0"/>
              <a:t>2026/4/23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73620-A078-114D-AF35-8552985588B5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42748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3620-A078-114D-AF35-8552985588B5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830654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512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ADLaM Display" panose="020F0502020204030204" pitchFamily="2" charset="0"/>
                <a:cs typeface="ADLaM Display" panose="020F0502020204030204" pitchFamily="2" charset="0"/>
              </a:defRPr>
            </a:lvl1pPr>
          </a:lstStyle>
          <a:p>
            <a:r>
              <a:rPr lang="en-US" altLang="zh-TW" dirty="0">
                <a:ea typeface="ADLaM Display" panose="020F0502020204030204" pitchFamily="2" charset="0"/>
              </a:rPr>
              <a:t>https://gogoplus.net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36770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6D00D7-CCB4-2BA3-233D-8096A74D8594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tx1">
                    <a:tint val="75000"/>
                  </a:schemeClr>
                </a:solidFill>
                <a:latin typeface="ADLaM Display" panose="020F0502020204030204" pitchFamily="2" charset="0"/>
                <a:ea typeface="+mn-ea"/>
                <a:cs typeface="ADLaM Display" panose="020F0502020204030204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>
                <a:ea typeface="ADLaM Display" panose="020F0502020204030204" pitchFamily="2" charset="0"/>
              </a:rPr>
              <a:t>https://gogoplus.net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544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257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7448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0720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2462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084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4771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0806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2046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32415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icevoice.org/zh/" TargetMode="External"/><Relationship Id="rId4" Type="http://schemas.openxmlformats.org/officeDocument/2006/relationships/hyperlink" Target="https://fish.audio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kikivoice.ai/zh-hk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app.leonardo.ai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0A717588-3A76-8A00-A30B-F5E2C6D94D0B}"/>
              </a:ext>
            </a:extLst>
          </p:cNvPr>
          <p:cNvSpPr txBox="1"/>
          <p:nvPr/>
        </p:nvSpPr>
        <p:spPr>
          <a:xfrm>
            <a:off x="73235" y="6457890"/>
            <a:ext cx="4141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err="1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Youtube</a:t>
            </a:r>
            <a:r>
              <a:rPr lang="zh-TW" altLang="en-US" sz="2000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頻道： </a:t>
            </a:r>
            <a:r>
              <a:rPr lang="zh-TW" altLang="en-US" sz="2000" dirty="0">
                <a:solidFill>
                  <a:srgbClr val="FFFF00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無遠弗屆教學教室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12CBC1E-6137-497C-A838-F1504C7FDC64}"/>
              </a:ext>
            </a:extLst>
          </p:cNvPr>
          <p:cNvSpPr txBox="1"/>
          <p:nvPr/>
        </p:nvSpPr>
        <p:spPr>
          <a:xfrm>
            <a:off x="10639011" y="6351200"/>
            <a:ext cx="15529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dirty="0">
                <a:solidFill>
                  <a:srgbClr val="E8EAED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文化大學</a:t>
            </a:r>
            <a:endParaRPr lang="zh-TW" altLang="en-US" sz="2400" dirty="0"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A1C9EE3-98A9-4F7C-931A-5999DEDD3044}"/>
              </a:ext>
            </a:extLst>
          </p:cNvPr>
          <p:cNvSpPr txBox="1"/>
          <p:nvPr/>
        </p:nvSpPr>
        <p:spPr>
          <a:xfrm>
            <a:off x="828232" y="4591288"/>
            <a:ext cx="10360786" cy="1514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zh-TW" altLang="en-US" sz="40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用 </a:t>
            </a:r>
            <a:r>
              <a:rPr lang="en-US" altLang="zh-TW" sz="40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40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快速產出 </a:t>
            </a:r>
            <a:r>
              <a:rPr lang="en-US" altLang="zh-TW" sz="40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Hot Potatoes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zh-TW" altLang="en-US" sz="40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五大題型測驗內容</a:t>
            </a:r>
            <a:endParaRPr lang="zh-TW" altLang="zh-TW" sz="4000" dirty="0">
              <a:solidFill>
                <a:srgbClr val="FCD574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j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C6969D4-F4F6-069E-2C02-B49B8AD2F1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5" b="1678"/>
          <a:stretch>
            <a:fillRect/>
          </a:stretch>
        </p:blipFill>
        <p:spPr>
          <a:xfrm>
            <a:off x="182787" y="506800"/>
            <a:ext cx="2827865" cy="3731891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2CE5043A-69F5-3740-AE0E-752B75197E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" b="2260"/>
          <a:stretch>
            <a:fillRect/>
          </a:stretch>
        </p:blipFill>
        <p:spPr>
          <a:xfrm>
            <a:off x="3180760" y="506800"/>
            <a:ext cx="2827865" cy="3731891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B304DB9D-A777-9F39-BF36-A966ABB939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" r="1" b="3669"/>
          <a:stretch>
            <a:fillRect/>
          </a:stretch>
        </p:blipFill>
        <p:spPr>
          <a:xfrm>
            <a:off x="6178733" y="506800"/>
            <a:ext cx="2827865" cy="3731891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36C9AF7A-F5B6-6061-1ED9-813A6FB956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963"/>
          <a:stretch>
            <a:fillRect/>
          </a:stretch>
        </p:blipFill>
        <p:spPr>
          <a:xfrm>
            <a:off x="9176706" y="506800"/>
            <a:ext cx="2827865" cy="373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9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659604A-6AE9-7083-E78A-BBC2252BE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57" y="245855"/>
            <a:ext cx="10515600" cy="1325563"/>
          </a:xfrm>
        </p:spPr>
        <p:txBody>
          <a:bodyPr/>
          <a:lstStyle/>
          <a:p>
            <a:r>
              <a:rPr lang="en-US" altLang="zh-TW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Hot Potatoes</a:t>
            </a:r>
            <a:r>
              <a:rPr lang="zh-TW" altLang="en-US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 如何做好？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8FF3D5E-975E-2C70-7B4C-9F5E6631C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57" y="1371600"/>
            <a:ext cx="6559314" cy="4927524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54CE5BBC-0D6B-7228-2845-8A4F2651470F}"/>
              </a:ext>
            </a:extLst>
          </p:cNvPr>
          <p:cNvSpPr txBox="1"/>
          <p:nvPr/>
        </p:nvSpPr>
        <p:spPr>
          <a:xfrm>
            <a:off x="7521438" y="1571418"/>
            <a:ext cx="424649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zh-TW" altLang="en-US" sz="3200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要有好的考試內容</a:t>
            </a:r>
            <a:endParaRPr lang="en-US" altLang="zh-TW" sz="3200" dirty="0"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  <a:p>
            <a:pPr marL="514350" indent="-514350">
              <a:buAutoNum type="arabicPeriod"/>
            </a:pPr>
            <a:endParaRPr lang="en-US" altLang="zh-TW" sz="3200" dirty="0"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  <a:p>
            <a:pPr marL="514350" indent="-514350">
              <a:buAutoNum type="arabicPeriod"/>
            </a:pPr>
            <a:endParaRPr lang="en-US" altLang="zh-TW" sz="3200" dirty="0"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  <a:p>
            <a:pPr marL="514350" indent="-514350">
              <a:buAutoNum type="arabicPeriod"/>
            </a:pPr>
            <a:endParaRPr lang="en-US" altLang="zh-TW" sz="3200" dirty="0"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  <a:p>
            <a:pPr marL="514350" indent="-514350">
              <a:buAutoNum type="arabicPeriod"/>
            </a:pPr>
            <a:r>
              <a:rPr lang="zh-TW" altLang="en-US" sz="3200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要有美觀的圖片</a:t>
            </a: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B9B2D147-A8CD-509B-F12B-83CBD6BFB581}"/>
              </a:ext>
            </a:extLst>
          </p:cNvPr>
          <p:cNvSpPr txBox="1">
            <a:spLocks/>
          </p:cNvSpPr>
          <p:nvPr/>
        </p:nvSpPr>
        <p:spPr>
          <a:xfrm>
            <a:off x="6304722" y="2517299"/>
            <a:ext cx="6467061" cy="66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9600" dirty="0">
                <a:solidFill>
                  <a:schemeClr val="accent3">
                    <a:lumMod val="40000"/>
                    <a:lumOff val="60000"/>
                  </a:schemeClr>
                </a:solidFill>
                <a:latin typeface="獅尾繁中黑體-Black"/>
                <a:ea typeface="獅尾繁中黑體-Black"/>
              </a:rPr>
              <a:t>內容</a:t>
            </a:r>
            <a:r>
              <a:rPr lang="zh-TW" altLang="en-US" sz="9600" dirty="0">
                <a:latin typeface="獅尾繁中黑體-Black"/>
                <a:ea typeface="獅尾繁中黑體-Black"/>
              </a:rPr>
              <a:t> </a:t>
            </a:r>
            <a:r>
              <a:rPr lang="zh-TW" altLang="en-US" sz="5400" dirty="0">
                <a:latin typeface="獅尾繁中黑體-Black"/>
                <a:ea typeface="獅尾繁中黑體-Black"/>
              </a:rPr>
              <a:t>生成式  </a:t>
            </a:r>
            <a:r>
              <a:rPr lang="en-US" altLang="zh-TW" sz="10700" dirty="0">
                <a:solidFill>
                  <a:srgbClr val="FF7171"/>
                </a:solidFill>
                <a:latin typeface="獅尾繁中黑體-Black"/>
                <a:ea typeface="獅尾繁中黑體-Black"/>
              </a:rPr>
              <a:t>AI</a:t>
            </a:r>
            <a:endParaRPr lang="zh-TW" altLang="en-US" sz="10700" dirty="0">
              <a:solidFill>
                <a:srgbClr val="FF7171"/>
              </a:solidFill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083AB9FA-28B5-6606-73E5-E024A512C1D7}"/>
              </a:ext>
            </a:extLst>
          </p:cNvPr>
          <p:cNvSpPr txBox="1">
            <a:spLocks/>
          </p:cNvSpPr>
          <p:nvPr/>
        </p:nvSpPr>
        <p:spPr>
          <a:xfrm>
            <a:off x="6881191" y="4409062"/>
            <a:ext cx="5314121" cy="66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9600" dirty="0">
                <a:solidFill>
                  <a:schemeClr val="accent3">
                    <a:lumMod val="40000"/>
                    <a:lumOff val="60000"/>
                  </a:schemeClr>
                </a:solidFill>
                <a:latin typeface="獅尾繁中黑體-Black"/>
                <a:ea typeface="獅尾繁中黑體-Black"/>
              </a:rPr>
              <a:t>圖片</a:t>
            </a:r>
            <a:r>
              <a:rPr lang="zh-TW" altLang="en-US" sz="9600" dirty="0">
                <a:latin typeface="獅尾繁中黑體-Black"/>
                <a:ea typeface="獅尾繁中黑體-Black"/>
              </a:rPr>
              <a:t> </a:t>
            </a:r>
            <a:r>
              <a:rPr lang="zh-TW" altLang="en-US" sz="5400" dirty="0">
                <a:latin typeface="獅尾繁中黑體-Black"/>
                <a:ea typeface="獅尾繁中黑體-Black"/>
              </a:rPr>
              <a:t>生成式  </a:t>
            </a:r>
            <a:r>
              <a:rPr lang="en-US" altLang="zh-TW" sz="10700" dirty="0">
                <a:solidFill>
                  <a:srgbClr val="FF7171"/>
                </a:solidFill>
                <a:latin typeface="獅尾繁中黑體-Black"/>
                <a:ea typeface="獅尾繁中黑體-Black"/>
              </a:rPr>
              <a:t>AI</a:t>
            </a:r>
            <a:endParaRPr lang="zh-TW" altLang="en-US" sz="10700" dirty="0">
              <a:solidFill>
                <a:srgbClr val="FF7171"/>
              </a:solidFill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7736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E942F-9A43-9685-A649-1DA5580BC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98FFB1BC-68AE-BBB9-59CB-E4C4229F4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課程目標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204006-7DBA-A9EA-20F4-C4F53B1B0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7622" y="1997839"/>
            <a:ext cx="10690747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認識 Hot Potatoes 五大題型的用途與差異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使用 AI 根據教材內容產出對應題目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學會撰寫有效 Prompt，讓 AI 產出可用的測驗內容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檢查 AI 題目的正確性與適切性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將 AI 產出的題目整理並匯入 Hot Potatoes </a:t>
            </a:r>
          </a:p>
        </p:txBody>
      </p:sp>
    </p:spTree>
    <p:extLst>
      <p:ext uri="{BB962C8B-B14F-4D97-AF65-F5344CB8AC3E}">
        <p14:creationId xmlns:p14="http://schemas.microsoft.com/office/powerpoint/2010/main" val="3974864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40CF7-C9AF-00D1-314F-91F98E082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8860E392-BE96-9164-3748-AA2ECB81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教學核心觀念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A6A542-AB28-2244-D427-51EF31B86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6249" y="1997839"/>
            <a:ext cx="9759501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lvl="0" indent="-742950" defTabSz="9144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不是亂出題，而是根據教材出題</a:t>
            </a:r>
            <a:endParaRPr lang="en-US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marL="742950" lvl="0" indent="-742950" defTabSz="9144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endParaRPr kumimoji="0" lang="en-US" altLang="zh-TW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若沒有提供教材、講義、文章或重點整理，</a:t>
            </a: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很容易出現內容空泛、偏離主題，甚至出錯的情況。</a:t>
            </a:r>
            <a:endParaRPr kumimoji="0" lang="zh-TW" altLang="zh-TW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93656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56E33-1A7D-AAEF-B923-E2FF7744B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40B7668D-6266-F7D4-3CEB-7F71B9362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教學核心觀念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AEBC64-E259-2626-7345-A6C9455FA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6249" y="2142218"/>
            <a:ext cx="9759501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 </a:t>
            </a: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題型要選對，內容才會適合</a:t>
            </a:r>
            <a:endParaRPr lang="en-US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zh-TW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不是每一種內容都適合同一種題型。例如，配對題適合名詞與解釋，排序題適合流程與步驟，填字題適合關鍵詞與術語。</a:t>
            </a:r>
            <a:endParaRPr kumimoji="0" lang="zh-TW" altLang="zh-TW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01516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16BA1-9BF1-969A-C18F-8C418CCD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97B66AA9-670D-8256-2794-665CB7200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教學核心觀念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E039A9-AC35-897D-1579-840D4BADA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5334" y="1533490"/>
            <a:ext cx="9759501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3. AI </a:t>
            </a: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出題後一定要人工檢查</a:t>
            </a:r>
            <a:endParaRPr lang="en-US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zh-TW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可能會：</a:t>
            </a:r>
          </a:p>
          <a:p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把答案寫錯</a:t>
            </a:r>
          </a:p>
          <a:p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出現教材中沒有的內容</a:t>
            </a:r>
          </a:p>
          <a:p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題目過於模糊</a:t>
            </a:r>
          </a:p>
          <a:p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選項設計不合理</a:t>
            </a:r>
          </a:p>
        </p:txBody>
      </p:sp>
    </p:spTree>
    <p:extLst>
      <p:ext uri="{BB962C8B-B14F-4D97-AF65-F5344CB8AC3E}">
        <p14:creationId xmlns:p14="http://schemas.microsoft.com/office/powerpoint/2010/main" val="1834411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24485-E7B0-EBC0-0BBF-12D9CDC07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AEABA404-4C42-B747-9FE6-2D43AB5BB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教學核心觀念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E81164-217E-4498-AFEB-4253784EA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6249" y="2274838"/>
            <a:ext cx="975950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4. AI </a:t>
            </a: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是協作工具，不是代工工具</a:t>
            </a:r>
            <a:endParaRPr lang="en-US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真正要學的是：如何把教材轉換成適合測驗的內容，而不是只會輸入一句「幫我出題」。</a:t>
            </a:r>
          </a:p>
        </p:txBody>
      </p:sp>
    </p:spTree>
    <p:extLst>
      <p:ext uri="{BB962C8B-B14F-4D97-AF65-F5344CB8AC3E}">
        <p14:creationId xmlns:p14="http://schemas.microsoft.com/office/powerpoint/2010/main" val="4267305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50D6B-AD2E-3F1E-32E7-19D49F758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4D987B9E-7072-153F-04E5-9243CE467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Hot Potatoes 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五大題型與 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應用對照表</a:t>
            </a: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8F41CA3C-5D2E-1886-E3BB-EAD028954B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383310"/>
              </p:ext>
            </p:extLst>
          </p:nvPr>
        </p:nvGraphicFramePr>
        <p:xfrm>
          <a:off x="1007165" y="1533490"/>
          <a:ext cx="10639404" cy="45304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8120">
                  <a:extLst>
                    <a:ext uri="{9D8B030D-6E8A-4147-A177-3AD203B41FA5}">
                      <a16:colId xmlns:a16="http://schemas.microsoft.com/office/drawing/2014/main" val="1395291443"/>
                    </a:ext>
                  </a:extLst>
                </a:gridCol>
                <a:gridCol w="2374232">
                  <a:extLst>
                    <a:ext uri="{9D8B030D-6E8A-4147-A177-3AD203B41FA5}">
                      <a16:colId xmlns:a16="http://schemas.microsoft.com/office/drawing/2014/main" val="1210286250"/>
                    </a:ext>
                  </a:extLst>
                </a:gridCol>
                <a:gridCol w="2582779">
                  <a:extLst>
                    <a:ext uri="{9D8B030D-6E8A-4147-A177-3AD203B41FA5}">
                      <a16:colId xmlns:a16="http://schemas.microsoft.com/office/drawing/2014/main" val="1999412542"/>
                    </a:ext>
                  </a:extLst>
                </a:gridCol>
                <a:gridCol w="3914273">
                  <a:extLst>
                    <a:ext uri="{9D8B030D-6E8A-4147-A177-3AD203B41FA5}">
                      <a16:colId xmlns:a16="http://schemas.microsoft.com/office/drawing/2014/main" val="1381799561"/>
                    </a:ext>
                  </a:extLst>
                </a:gridCol>
              </a:tblGrid>
              <a:tr h="426779"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題型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名稱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適合內容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AI </a:t>
                      </a:r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可以協助的部分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591968"/>
                  </a:ext>
                </a:extLst>
              </a:tr>
              <a:tr h="755071">
                <a:tc>
                  <a:txBody>
                    <a:bodyPr/>
                    <a:lstStyle/>
                    <a:p>
                      <a:r>
                        <a:rPr lang="en-US" altLang="zh-TW" sz="2000" dirty="0" err="1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JQuiz</a:t>
                      </a:r>
                      <a:endParaRPr lang="zh-TW" altLang="en-US" sz="200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問答題／選擇題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單選題、是非題、簡答題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產生題幹、選項、答案、解析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35979"/>
                  </a:ext>
                </a:extLst>
              </a:tr>
              <a:tr h="755071">
                <a:tc>
                  <a:txBody>
                    <a:bodyPr/>
                    <a:lstStyle/>
                    <a:p>
                      <a:r>
                        <a:rPr lang="en-US" altLang="zh-TW" sz="2000" dirty="0" err="1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JCloze</a:t>
                      </a:r>
                      <a:endParaRPr lang="zh-TW" altLang="en-US" sz="200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填空題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課文填空、關鍵詞填空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產生短文、挖空關鍵詞、列答案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542872"/>
                  </a:ext>
                </a:extLst>
              </a:tr>
              <a:tr h="755071">
                <a:tc>
                  <a:txBody>
                    <a:bodyPr/>
                    <a:lstStyle/>
                    <a:p>
                      <a:r>
                        <a:rPr lang="en-US" altLang="zh-TW" sz="2000" dirty="0" err="1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JMatch</a:t>
                      </a:r>
                      <a:endParaRPr lang="zh-TW" altLang="en-US" sz="200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配對題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單字配對、名詞解釋、人物事件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整理成左右配對格式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110117"/>
                  </a:ext>
                </a:extLst>
              </a:tr>
              <a:tr h="1083363">
                <a:tc>
                  <a:txBody>
                    <a:bodyPr/>
                    <a:lstStyle/>
                    <a:p>
                      <a:r>
                        <a:rPr lang="en-US" altLang="zh-TW" sz="2000" dirty="0" err="1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JMix</a:t>
                      </a:r>
                      <a:endParaRPr lang="zh-TW" altLang="en-US" sz="200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重組句子／排序題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句子排序、流程排序、事件順序</a:t>
                      </a:r>
                    </a:p>
                    <a:p>
                      <a:endParaRPr lang="zh-TW" altLang="en-US" sz="200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產生可重組句子與正確順序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365817"/>
                  </a:ext>
                </a:extLst>
              </a:tr>
              <a:tr h="755071">
                <a:tc>
                  <a:txBody>
                    <a:bodyPr/>
                    <a:lstStyle/>
                    <a:p>
                      <a:r>
                        <a:rPr lang="en-US" altLang="zh-TW" sz="2000" dirty="0" err="1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JCross</a:t>
                      </a:r>
                      <a:endParaRPr lang="zh-TW" altLang="en-US" sz="200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填字題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單字、術語、關鍵概念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提供關鍵詞與提示語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595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5545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15700-E11C-23D1-4868-EBF4CD58D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C73BD2FD-DCD5-1CD0-31F6-A8EC05A51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4049" y="2766218"/>
            <a:ext cx="7383902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五大題型 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Prompt 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範例</a:t>
            </a:r>
          </a:p>
        </p:txBody>
      </p:sp>
    </p:spTree>
    <p:extLst>
      <p:ext uri="{BB962C8B-B14F-4D97-AF65-F5344CB8AC3E}">
        <p14:creationId xmlns:p14="http://schemas.microsoft.com/office/powerpoint/2010/main" val="2480744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C98A3-E241-EFFC-B6CD-F162A0646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FBF53C9A-295D-3DBC-556E-D4757D0C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（一）</a:t>
            </a:r>
            <a:r>
              <a:rPr lang="en-US" altLang="zh-TW" b="1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JQuiz</a:t>
            </a:r>
            <a:r>
              <a:rPr lang="zh-TW" altLang="en-US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：選擇題／問答題 </a:t>
            </a:r>
            <a:r>
              <a:rPr lang="en-US" altLang="zh-TW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Prompt 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8543659F-9137-3FCC-BDAC-C820CE4FDFC0}"/>
              </a:ext>
            </a:extLst>
          </p:cNvPr>
          <p:cNvSpPr txBox="1"/>
          <p:nvPr/>
        </p:nvSpPr>
        <p:spPr>
          <a:xfrm>
            <a:off x="1235243" y="1387094"/>
            <a:ext cx="1066799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請根據以下教材內容，設計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5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題適合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Hot Potatoes </a:t>
            </a:r>
            <a:r>
              <a:rPr lang="en-US" altLang="zh-TW" sz="28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JQuiz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的單選題。</a:t>
            </a:r>
            <a:b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</a:br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buNone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要求：</a:t>
            </a:r>
          </a:p>
          <a:p>
            <a:pPr>
              <a:buNone/>
            </a:pP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每題有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個正確答案與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個干擾選項</a:t>
            </a:r>
          </a:p>
          <a:p>
            <a:pPr>
              <a:buNone/>
            </a:pP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題目難度適中</a:t>
            </a:r>
          </a:p>
          <a:p>
            <a:pPr>
              <a:buNone/>
            </a:pP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每題都要附正確答案</a:t>
            </a:r>
          </a:p>
          <a:p>
            <a:pPr>
              <a:buNone/>
            </a:pP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題目內容必須根據教材，不可自行延伸太多</a:t>
            </a:r>
          </a:p>
          <a:p>
            <a:pPr>
              <a:buNone/>
            </a:pP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5.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請用清楚格式呈現</a:t>
            </a:r>
            <a:b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</a:br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buNone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教材內容：</a:t>
            </a:r>
          </a:p>
          <a:p>
            <a:pPr>
              <a:buNone/>
            </a:pP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【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貼上教材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742804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C159D-D802-1EB2-2C98-70DD266E1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07B4AEF4-D9CE-4633-0B46-6D6E6ECC7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注意事項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C9149B-C6E8-B785-BAE1-9DBFF0055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1256" y="2274838"/>
            <a:ext cx="9685944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題目是否根據教材內容？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正確答案是否真的正確？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干擾選項是否合理？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是否有答案過於明顯的問題？ </a:t>
            </a:r>
          </a:p>
        </p:txBody>
      </p:sp>
    </p:spTree>
    <p:extLst>
      <p:ext uri="{BB962C8B-B14F-4D97-AF65-F5344CB8AC3E}">
        <p14:creationId xmlns:p14="http://schemas.microsoft.com/office/powerpoint/2010/main" val="1637063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B8C64-C2E1-B07C-5A42-7BC5815B5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BD39E276-77A8-3A39-9AED-72B067D7D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（二）</a:t>
            </a:r>
            <a:r>
              <a:rPr lang="en-US" altLang="zh-TW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JCloze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：填空題 </a:t>
            </a:r>
            <a:r>
              <a:rPr lang="en-US" altLang="zh-TW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Prompt 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0B5F909-505D-1917-E792-8939EE59F805}"/>
              </a:ext>
            </a:extLst>
          </p:cNvPr>
          <p:cNvSpPr txBox="1"/>
          <p:nvPr/>
        </p:nvSpPr>
        <p:spPr>
          <a:xfrm>
            <a:off x="669235" y="1533490"/>
            <a:ext cx="11234007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請根據以下教材內容，製作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段適合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Hot Potatoes </a:t>
            </a:r>
            <a:r>
              <a:rPr lang="en-US" altLang="zh-TW" sz="28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JCloze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的填空題。</a:t>
            </a:r>
          </a:p>
          <a:p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要求：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文章長度約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100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～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150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字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挖空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5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個關鍵詞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提供完整原文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另外列出填空答案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5.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填空內容須與教材重點有關</a:t>
            </a:r>
          </a:p>
          <a:p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教材內容：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【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貼上教材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3953695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293A2-C187-0BDC-25BA-094B8DA87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77CB28A7-2AE9-C03E-6EB9-6D9857353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注意事項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AF2D55B-F652-73B0-A4CB-A6534314B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014" y="2551837"/>
            <a:ext cx="916004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挖空的應該是關鍵概念，不是無關緊要的字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填空數量不要太多，避免學生失去判讀能力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文章要通順，不能只是硬湊句子 </a:t>
            </a:r>
          </a:p>
        </p:txBody>
      </p:sp>
    </p:spTree>
    <p:extLst>
      <p:ext uri="{BB962C8B-B14F-4D97-AF65-F5344CB8AC3E}">
        <p14:creationId xmlns:p14="http://schemas.microsoft.com/office/powerpoint/2010/main" val="670440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E6B4B-38A1-79C2-0E07-29A2C5B54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1B01F7D5-1BF8-E302-FB57-B85FC70E9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（三）</a:t>
            </a:r>
            <a:r>
              <a:rPr lang="en-US" altLang="zh-TW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JMatch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：配對題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0CEE298-56CA-E7F5-2A26-55D05B5E211D}"/>
              </a:ext>
            </a:extLst>
          </p:cNvPr>
          <p:cNvSpPr txBox="1"/>
          <p:nvPr/>
        </p:nvSpPr>
        <p:spPr>
          <a:xfrm>
            <a:off x="829657" y="1533490"/>
            <a:ext cx="1085353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請根據以下教材內容，整理出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8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組適合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Hot Potatoes </a:t>
            </a:r>
            <a:r>
              <a:rPr lang="en-US" altLang="zh-TW" sz="28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JMatch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的配對題。</a:t>
            </a:r>
          </a:p>
          <a:p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要求：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左欄為名詞、概念、人物或單字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右欄為對應解釋、功能、事件或翻譯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配對內容要簡潔清楚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請直接用兩欄格式列出</a:t>
            </a:r>
            <a:b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</a:br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教材內容：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【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貼上教材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855562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4219C-9E91-678A-D2AD-490E63199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9F655EAC-E1E7-D3FC-F6EA-CF8BC7419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注意事項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5CC6BC-980B-D8A6-2EC5-0B4E106F5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267" y="2411014"/>
            <a:ext cx="1012256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最適合初學者練習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配對內容要一一對應，不能模糊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可用於英文、歷史、自然、資訊、社會等課程 </a:t>
            </a:r>
          </a:p>
        </p:txBody>
      </p:sp>
    </p:spTree>
    <p:extLst>
      <p:ext uri="{BB962C8B-B14F-4D97-AF65-F5344CB8AC3E}">
        <p14:creationId xmlns:p14="http://schemas.microsoft.com/office/powerpoint/2010/main" val="2543924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3C1ED-C9E8-6274-ABC7-F5D2987F0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18CBCE0A-D1B6-1203-DBBA-BB08D36BA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（四）</a:t>
            </a:r>
            <a:r>
              <a:rPr lang="en-US" altLang="zh-TW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JMix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：排序題／重組句子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E317CDB-1F34-6A5A-626B-3EE7BD56578F}"/>
              </a:ext>
            </a:extLst>
          </p:cNvPr>
          <p:cNvSpPr txBox="1"/>
          <p:nvPr/>
        </p:nvSpPr>
        <p:spPr>
          <a:xfrm>
            <a:off x="781531" y="1533490"/>
            <a:ext cx="108535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請根據以下教材內容，設計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5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題適合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Hot Potatoes </a:t>
            </a:r>
            <a:r>
              <a:rPr lang="en-US" altLang="zh-TW" sz="28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JMix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的排序題。</a:t>
            </a:r>
          </a:p>
          <a:p>
            <a:b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</a:b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要求：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每題提供正確的完整句子或正確流程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題目需適合學生重新排序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題目不要過長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請附上正確答案</a:t>
            </a:r>
          </a:p>
          <a:p>
            <a:b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</a:b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教材內容：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【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貼上教材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387764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B4657-40D4-ED17-E521-BACBF0E4F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1AE42816-34C9-377F-B11B-69F6DE2C6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注意事項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CEE914E-06CA-A1FF-9111-5C0BA824D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821" y="2551837"/>
            <a:ext cx="1004235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適合流程、步驟、句型、歷程類內容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句子不能太長，不然學生操作時會過度困難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排序題最重要的是「有明確順序」 </a:t>
            </a:r>
          </a:p>
        </p:txBody>
      </p:sp>
    </p:spTree>
    <p:extLst>
      <p:ext uri="{BB962C8B-B14F-4D97-AF65-F5344CB8AC3E}">
        <p14:creationId xmlns:p14="http://schemas.microsoft.com/office/powerpoint/2010/main" val="2722024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5CFFC-FDA0-93CC-5183-132F503ED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00CFBE60-47AF-39CD-53DB-01937D6AD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（五）</a:t>
            </a:r>
            <a:r>
              <a:rPr lang="en-US" altLang="zh-TW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JCross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：填字題／字謎題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7072CD4-8718-FCEE-63EA-A0BD04B33D8A}"/>
              </a:ext>
            </a:extLst>
          </p:cNvPr>
          <p:cNvSpPr txBox="1"/>
          <p:nvPr/>
        </p:nvSpPr>
        <p:spPr>
          <a:xfrm>
            <a:off x="781531" y="1533490"/>
            <a:ext cx="1085353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請根據以下教材內容，整理出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10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個適合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Hot Potatoes </a:t>
            </a:r>
            <a:r>
              <a:rPr lang="en-US" altLang="zh-TW" sz="28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JCross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的關鍵詞，並附上提示語。</a:t>
            </a:r>
            <a:b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</a:br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要求：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每個詞都要和教材主題有關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提示不能直接把答案說出來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盡量選擇適合做字謎的關鍵詞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請用「答案＋提示」格式列出</a:t>
            </a:r>
            <a:b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</a:br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教材內容：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【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貼上教材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84722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93865-853E-899C-0C60-5644B1BDA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79DCA4F3-9A72-A0D2-7B69-3F5BCEF8B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注意事項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8902732-4094-44BB-8BF9-9277FC9DB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993" y="2551837"/>
            <a:ext cx="946484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不要選太長、太冷門、太難拼的詞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提示語要能引導，但不能直接爆雷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適合單字、術語、關鍵概念整理 </a:t>
            </a:r>
          </a:p>
        </p:txBody>
      </p:sp>
    </p:spTree>
    <p:extLst>
      <p:ext uri="{BB962C8B-B14F-4D97-AF65-F5344CB8AC3E}">
        <p14:creationId xmlns:p14="http://schemas.microsoft.com/office/powerpoint/2010/main" val="2292884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84D4B-AC92-B107-4C01-CBD052615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3867B538-F413-3CD0-DA54-8C8355C7E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操作流程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EF21032-A98F-D672-3C7F-FA06E05B4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993" y="1487686"/>
            <a:ext cx="9464842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3600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步驟 </a:t>
            </a:r>
            <a:r>
              <a:rPr lang="en-US" altLang="zh-TW" sz="3600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</a:t>
            </a:r>
            <a:r>
              <a:rPr lang="zh-TW" altLang="en-US" sz="3600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：準備教材內容</a:t>
            </a:r>
          </a:p>
          <a:p>
            <a:endParaRPr lang="en-US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學生先準備以下其中一種資料：</a:t>
            </a:r>
          </a:p>
          <a:p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一段課文</a:t>
            </a:r>
          </a:p>
          <a:p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一篇文章</a:t>
            </a:r>
          </a:p>
          <a:p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課堂講義</a:t>
            </a:r>
          </a:p>
          <a:p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教師重點整理</a:t>
            </a:r>
          </a:p>
          <a:p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單字表或術語表</a:t>
            </a:r>
          </a:p>
        </p:txBody>
      </p:sp>
    </p:spTree>
    <p:extLst>
      <p:ext uri="{BB962C8B-B14F-4D97-AF65-F5344CB8AC3E}">
        <p14:creationId xmlns:p14="http://schemas.microsoft.com/office/powerpoint/2010/main" val="1973094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638DE-99EA-57CB-0DA4-A11D5D665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B8D2AEC1-226C-1B51-DE76-4DFA73B2C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操作流程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AAFBC16-92C0-BFA1-12D9-4A2BB72E3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993" y="1652391"/>
            <a:ext cx="9464842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TW" sz="3600" b="1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步驟</a:t>
            </a:r>
            <a:r>
              <a:rPr lang="en-US" altLang="zh-TW" sz="3600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2：選擇適合的題型</a:t>
            </a:r>
            <a:endParaRPr lang="zh-TW" altLang="zh-TW" sz="3600" b="1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endParaRPr lang="en-US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依教材內容思考最適合哪一種題型，例如</a:t>
            </a: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：</a:t>
            </a:r>
            <a:endParaRPr lang="zh-TW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/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名詞解釋</a:t>
            </a: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→ </a:t>
            </a:r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配對題</a:t>
            </a:r>
            <a:endParaRPr lang="zh-TW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/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步驟流程</a:t>
            </a: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→ </a:t>
            </a:r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排序題</a:t>
            </a:r>
            <a:endParaRPr lang="zh-TW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/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核心概念</a:t>
            </a: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→ </a:t>
            </a:r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填空題或選擇題</a:t>
            </a:r>
            <a:endParaRPr lang="zh-TW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/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關鍵術語</a:t>
            </a: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→ </a:t>
            </a:r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填字題</a:t>
            </a:r>
            <a:endParaRPr lang="zh-TW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342644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090C8-EDD0-897C-A591-72C3E9B94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E722C82F-8CCE-25C4-6A62-676489326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操作流程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1B48CE8-A2EF-93F2-C802-116D3FB12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1467" y="2792471"/>
            <a:ext cx="946484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TW" sz="3600" b="1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步驟</a:t>
            </a:r>
            <a:r>
              <a:rPr lang="en-US" altLang="zh-TW" sz="3600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3：輸入 Prompt 給 AI</a:t>
            </a:r>
            <a:endParaRPr lang="zh-TW" altLang="zh-TW" sz="3600" b="1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將教材貼上，並指定要產出的題型。</a:t>
            </a:r>
          </a:p>
          <a:p>
            <a:endParaRPr lang="en-US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43140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981BF-D1A7-8982-FB25-05CEA00E7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095B0A56-DF45-3D76-30BD-FCBF03C69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操作流程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AA02AE5-F13F-2D6E-3393-910CE1F07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6667" y="1913347"/>
            <a:ext cx="9464842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zh-TW" altLang="zh-TW" sz="3600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步驟 </a:t>
            </a:r>
            <a:r>
              <a:rPr lang="en-US" altLang="zh-TW" sz="3600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</a:t>
            </a:r>
            <a:r>
              <a:rPr lang="zh-TW" altLang="zh-TW" sz="3600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：人工檢查題目</a:t>
            </a:r>
          </a:p>
          <a:p>
            <a:r>
              <a:rPr lang="zh-TW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請學生逐題檢查：</a:t>
            </a:r>
          </a:p>
          <a:p>
            <a:pPr lvl="0"/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是否符合教材內容</a:t>
            </a:r>
            <a:endParaRPr lang="zh-TW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/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是否有錯誤答案</a:t>
            </a:r>
            <a:endParaRPr lang="zh-TW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/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是否太難或太簡單</a:t>
            </a:r>
            <a:endParaRPr lang="zh-TW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/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是否符合</a:t>
            </a: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Hot Potatoes </a:t>
            </a:r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題型需求</a:t>
            </a:r>
            <a:endParaRPr lang="zh-TW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64772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F77AA-B26A-682E-0262-2BEF32EFF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9F22879E-B8EE-DAB3-5973-63B1B22E7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操作流程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8C528D45-F98B-1C25-0A82-7B16943C9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1657" y="2551837"/>
            <a:ext cx="946484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TW" sz="3600" b="1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步驟</a:t>
            </a:r>
            <a:r>
              <a:rPr lang="en-US" altLang="zh-TW" sz="3600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5：整理格式並輸入 Hot Potatoes</a:t>
            </a:r>
            <a:endParaRPr lang="zh-TW" altLang="zh-TW" sz="3600" b="1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將 AI </a:t>
            </a:r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產出的內容手動整理後，輸入</a:t>
            </a: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Hot Potatoes </a:t>
            </a:r>
            <a:r>
              <a:rPr lang="en-US" altLang="zh-TW" sz="36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建立測驗</a:t>
            </a: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。</a:t>
            </a:r>
            <a:endParaRPr lang="zh-TW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054852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B05A5-A662-B12E-A089-C5E78E872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E1805F3E-625D-23F0-50DB-17E6463B3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35" y="20792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總結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8D294CF5-A842-6757-DFB0-40A687810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29805"/>
            <a:ext cx="10515599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TW" sz="32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zh-TW" sz="32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並不是要取代教師或學生思考，而是幫助我們更快把教材轉換成不同形式的測驗內容。真正重要的能力，不是「叫</a:t>
            </a:r>
            <a:r>
              <a:rPr lang="en-US" altLang="zh-TW" sz="32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AI </a:t>
            </a:r>
            <a:r>
              <a:rPr lang="zh-TW" altLang="zh-TW" sz="32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幫我出題」，而是：</a:t>
            </a:r>
          </a:p>
          <a:p>
            <a:pPr lvl="0"/>
            <a:endParaRPr lang="en-US" altLang="zh-TW" sz="32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/>
            <a:r>
              <a:rPr lang="en-US" altLang="zh-TW" sz="32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能判斷教材重點</a:t>
            </a:r>
            <a:endParaRPr lang="zh-TW" altLang="zh-TW" sz="32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/>
            <a:r>
              <a:rPr lang="en-US" altLang="zh-TW" sz="32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能選擇適合的題型</a:t>
            </a:r>
            <a:endParaRPr lang="zh-TW" altLang="zh-TW" sz="32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/>
            <a:r>
              <a:rPr lang="en-US" altLang="zh-TW" sz="32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能下清楚的指令</a:t>
            </a:r>
            <a:endParaRPr lang="zh-TW" altLang="zh-TW" sz="32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/>
            <a:r>
              <a:rPr lang="en-US" altLang="zh-TW" sz="32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能檢查</a:t>
            </a:r>
            <a:r>
              <a:rPr lang="en-US" altLang="zh-TW" sz="32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AI </a:t>
            </a:r>
            <a:r>
              <a:rPr lang="en-US" altLang="zh-TW" sz="3200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產出的品質</a:t>
            </a:r>
            <a:endParaRPr lang="zh-TW" altLang="zh-TW" sz="32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endParaRPr lang="en-US" altLang="zh-TW" sz="32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zh-TW" sz="32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只要掌握這些原則，</a:t>
            </a:r>
            <a:r>
              <a:rPr lang="en-US" altLang="zh-TW" sz="32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zh-TW" sz="32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就能成為製作數位測驗的高效助手。</a:t>
            </a:r>
          </a:p>
        </p:txBody>
      </p:sp>
    </p:spTree>
    <p:extLst>
      <p:ext uri="{BB962C8B-B14F-4D97-AF65-F5344CB8AC3E}">
        <p14:creationId xmlns:p14="http://schemas.microsoft.com/office/powerpoint/2010/main" val="4177746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C1BDCA-2B44-5AD3-9167-95B4915FD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7212" y="2766218"/>
            <a:ext cx="3117575" cy="1325563"/>
          </a:xfrm>
        </p:spPr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免費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語音</a:t>
            </a:r>
          </a:p>
        </p:txBody>
      </p:sp>
    </p:spTree>
    <p:extLst>
      <p:ext uri="{BB962C8B-B14F-4D97-AF65-F5344CB8AC3E}">
        <p14:creationId xmlns:p14="http://schemas.microsoft.com/office/powerpoint/2010/main" val="433378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FD010-2A49-A4DF-4C9D-44312AD4D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7246A6-F970-BEC3-1A7F-E55CAF03D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6464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免費語音設計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E1B76960-B0EF-9BD9-56E4-D06DF33F7D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639" y="1680749"/>
            <a:ext cx="5675084" cy="415521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1A01635-11C9-BE34-1018-73E6308A2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042" y="1680749"/>
            <a:ext cx="5628042" cy="3119851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0AD42CBA-52C4-31E0-E200-2AF2238E71B3}"/>
              </a:ext>
            </a:extLst>
          </p:cNvPr>
          <p:cNvSpPr txBox="1"/>
          <p:nvPr/>
        </p:nvSpPr>
        <p:spPr>
          <a:xfrm>
            <a:off x="6143042" y="4909931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/>
              <a:t>Fish Audio</a:t>
            </a:r>
            <a:r>
              <a:rPr lang="zh-TW" altLang="en-US" dirty="0"/>
              <a:t>：</a:t>
            </a:r>
            <a:r>
              <a:rPr lang="zh-TW" altLang="en-US" dirty="0">
                <a:hlinkClick r:id="rId4"/>
              </a:rPr>
              <a:t>https://fish.audio/</a:t>
            </a:r>
            <a:endParaRPr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F7449422-D29B-07AE-EA6F-3DD4643AE7ED}"/>
              </a:ext>
            </a:extLst>
          </p:cNvPr>
          <p:cNvSpPr txBox="1"/>
          <p:nvPr/>
        </p:nvSpPr>
        <p:spPr>
          <a:xfrm>
            <a:off x="248639" y="5860015"/>
            <a:ext cx="6122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 err="1"/>
              <a:t>NiceVoice</a:t>
            </a:r>
            <a:r>
              <a:rPr lang="zh-TW" altLang="en-US" dirty="0"/>
              <a:t> ：</a:t>
            </a:r>
            <a:r>
              <a:rPr lang="zh-TW" altLang="en-US" dirty="0">
                <a:hlinkClick r:id="rId5"/>
              </a:rPr>
              <a:t>https://nicevoice.org/zh/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62077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C7E26-2FDA-63FB-82AD-6009094DC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074DBF-143A-48EC-64F8-59AF172B4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7" y="0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免費複製你的聲音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C6F7A13-75E1-9101-B611-27221E3FB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417" y="1232451"/>
            <a:ext cx="8113186" cy="4999383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AF262BA3-AA24-C2E1-B361-8CCF269A2FD5}"/>
              </a:ext>
            </a:extLst>
          </p:cNvPr>
          <p:cNvSpPr txBox="1"/>
          <p:nvPr/>
        </p:nvSpPr>
        <p:spPr>
          <a:xfrm>
            <a:off x="8942732" y="2809202"/>
            <a:ext cx="31432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Kikivoice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：</a:t>
            </a:r>
            <a:endParaRPr lang="en-US" altLang="zh-TW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  <a:hlinkClick r:id="rId3"/>
              </a:rPr>
              <a:t>https://kikivoice.ai/zh-hk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984558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E314A-659F-11B7-4B94-4690DDE72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8B7B0C-DAAC-CB7C-4101-BAB2A8825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478" y="2766218"/>
            <a:ext cx="4773043" cy="1325563"/>
          </a:xfrm>
        </p:spPr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免費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影片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&amp;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圖片</a:t>
            </a:r>
          </a:p>
        </p:txBody>
      </p:sp>
    </p:spTree>
    <p:extLst>
      <p:ext uri="{BB962C8B-B14F-4D97-AF65-F5344CB8AC3E}">
        <p14:creationId xmlns:p14="http://schemas.microsoft.com/office/powerpoint/2010/main" val="16620679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E2D9B-2B74-CCB3-1CF8-0F2DB94A0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5478322-E6D0-8C2B-9F60-E93810D35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3143"/>
            <a:ext cx="10515600" cy="1325563"/>
          </a:xfrm>
        </p:spPr>
        <p:txBody>
          <a:bodyPr/>
          <a:lstStyle/>
          <a:p>
            <a:r>
              <a:rPr lang="en-US" altLang="zh-TW" dirty="0" err="1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leonardo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：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  <a:hlinkClick r:id="rId2"/>
              </a:rPr>
              <a:t>https://app.leonardo.ai/</a:t>
            </a:r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FC6408C-0164-CC5D-606C-1525A6041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344881"/>
            <a:ext cx="10515601" cy="51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572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20427</TotalTime>
  <Words>1197</Words>
  <Application>Microsoft Office PowerPoint</Application>
  <PresentationFormat>寬螢幕</PresentationFormat>
  <Paragraphs>184</Paragraphs>
  <Slides>30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7" baseType="lpstr">
      <vt:lpstr>Arial</vt:lpstr>
      <vt:lpstr>獅尾繁中黑體-Black</vt:lpstr>
      <vt:lpstr>ADLaM Display</vt:lpstr>
      <vt:lpstr>Calibri Light</vt:lpstr>
      <vt:lpstr>Calibri</vt:lpstr>
      <vt:lpstr>jf open 粉圓 2.0</vt:lpstr>
      <vt:lpstr>Office 佈景主題</vt:lpstr>
      <vt:lpstr>PowerPoint 簡報</vt:lpstr>
      <vt:lpstr>Hot Potatoes 如何做好？</vt:lpstr>
      <vt:lpstr>課程目標</vt:lpstr>
      <vt:lpstr>教學核心觀念</vt:lpstr>
      <vt:lpstr>教學核心觀念</vt:lpstr>
      <vt:lpstr>教學核心觀念</vt:lpstr>
      <vt:lpstr>教學核心觀念</vt:lpstr>
      <vt:lpstr>Hot Potatoes 五大題型與 AI 應用對照表</vt:lpstr>
      <vt:lpstr>五大題型 AI Prompt 範例</vt:lpstr>
      <vt:lpstr>（一）JQuiz：選擇題／問答題 Prompt </vt:lpstr>
      <vt:lpstr>注意事項</vt:lpstr>
      <vt:lpstr>（二）JCloze：填空題 Prompt </vt:lpstr>
      <vt:lpstr>注意事項</vt:lpstr>
      <vt:lpstr>（三）JMatch：配對題</vt:lpstr>
      <vt:lpstr>注意事項</vt:lpstr>
      <vt:lpstr>（四）JMix：排序題／重組句子</vt:lpstr>
      <vt:lpstr>注意事項</vt:lpstr>
      <vt:lpstr>（五）JCross：填字題／字謎題</vt:lpstr>
      <vt:lpstr>注意事項</vt:lpstr>
      <vt:lpstr>操作流程</vt:lpstr>
      <vt:lpstr>操作流程</vt:lpstr>
      <vt:lpstr>操作流程</vt:lpstr>
      <vt:lpstr>操作流程</vt:lpstr>
      <vt:lpstr>操作流程</vt:lpstr>
      <vt:lpstr>總結</vt:lpstr>
      <vt:lpstr>免費AI語音</vt:lpstr>
      <vt:lpstr>免費語音設計</vt:lpstr>
      <vt:lpstr>免費複製你的聲音</vt:lpstr>
      <vt:lpstr>免費AI影片&amp;圖片</vt:lpstr>
      <vt:lpstr>leonardo： https://app.leonardo.ai/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一本搞定ChatGPT  上架出版日：3/30</dc:title>
  <dc:creator>孟諺</dc:creator>
  <cp:lastModifiedBy>孟諺GoGo 謝</cp:lastModifiedBy>
  <cp:revision>422</cp:revision>
  <dcterms:created xsi:type="dcterms:W3CDTF">2023-04-06T06:24:05Z</dcterms:created>
  <dcterms:modified xsi:type="dcterms:W3CDTF">2026-04-22T19:20:31Z</dcterms:modified>
</cp:coreProperties>
</file>